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70" r:id="rId11"/>
    <p:sldId id="272" r:id="rId12"/>
    <p:sldId id="274" r:id="rId13"/>
    <p:sldId id="277" r:id="rId14"/>
    <p:sldId id="278" r:id="rId15"/>
    <p:sldId id="279" r:id="rId16"/>
    <p:sldId id="280" r:id="rId17"/>
    <p:sldId id="281" r:id="rId18"/>
    <p:sldId id="282" r:id="rId19"/>
    <p:sldId id="289" r:id="rId20"/>
    <p:sldId id="291" r:id="rId21"/>
    <p:sldId id="293" r:id="rId22"/>
    <p:sldId id="294" r:id="rId23"/>
    <p:sldId id="295" r:id="rId24"/>
    <p:sldId id="296" r:id="rId25"/>
    <p:sldId id="297" r:id="rId26"/>
    <p:sldId id="298" r:id="rId27"/>
  </p:sldIdLst>
  <p:sldSz cx="18288000" cy="10287000"/>
  <p:notesSz cx="6858000" cy="9144000"/>
  <p:embeddedFontLst>
    <p:embeddedFont>
      <p:font typeface="Arial Bold" panose="020B0802020202020204" pitchFamily="34" charset="77"/>
      <p:regular r:id="rId28"/>
      <p:bold r:id="rId29"/>
    </p:embeddedFont>
    <p:embeddedFont>
      <p:font typeface="Arimo" panose="020B0604020202020204" pitchFamily="34" charset="0"/>
      <p:regular r:id="rId30"/>
    </p:embeddedFont>
    <p:embeddedFont>
      <p:font typeface="Arimo Bold" panose="020B0704020202020204" pitchFamily="34" charset="0"/>
      <p:regular r:id="rId31"/>
      <p:bold r:id="rId32"/>
    </p:embeddedFont>
    <p:embeddedFont>
      <p:font typeface="Canva Sans" panose="020B0503030501040103" pitchFamily="34" charset="0"/>
      <p:regular r:id="rId33"/>
    </p:embeddedFont>
    <p:embeddedFont>
      <p:font typeface="Canva Sans Bold" panose="020B0803030501040103" pitchFamily="34" charset="0"/>
      <p:regular r:id="rId34"/>
      <p:bold r:id="rId35"/>
    </p:embeddedFont>
    <p:embeddedFont>
      <p:font typeface="Courier Prime" pitchFamily="49" charset="77"/>
      <p:regular r:id="rId36"/>
    </p:embeddedFont>
    <p:embeddedFont>
      <p:font typeface="DM Sans" pitchFamily="2" charset="77"/>
      <p:regular r:id="rId37"/>
    </p:embeddedFont>
    <p:embeddedFont>
      <p:font typeface="DM Sans Italics" pitchFamily="2" charset="77"/>
      <p:regular r:id="rId38"/>
      <p:italic r:id="rId39"/>
    </p:embeddedFont>
    <p:embeddedFont>
      <p:font typeface="Glacial Indifference Bold" pitchFamily="2" charset="0"/>
      <p:regular r:id="rId40"/>
      <p:bold r:id="rId41"/>
    </p:embeddedFont>
    <p:embeddedFont>
      <p:font typeface="Montserrat Classic" pitchFamily="2" charset="77"/>
      <p:regular r:id="rId42"/>
    </p:embeddedFont>
    <p:embeddedFont>
      <p:font typeface="Montserrat Classic Bold" pitchFamily="2" charset="77"/>
      <p:regular r:id="rId43"/>
      <p:bold r:id="rId44"/>
    </p:embeddedFont>
    <p:embeddedFont>
      <p:font typeface="Oswald" pitchFamily="2" charset="77"/>
      <p:regular r:id="rId45"/>
    </p:embeddedFont>
    <p:embeddedFont>
      <p:font typeface="Oswald Bold" pitchFamily="2" charset="77"/>
      <p:regular r:id="rId46"/>
      <p:bold r:id="rId47"/>
    </p:embeddedFont>
    <p:embeddedFont>
      <p:font typeface="Poppins Bold" pitchFamily="2" charset="77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12" autoAdjust="0"/>
  </p:normalViewPr>
  <p:slideViewPr>
    <p:cSldViewPr>
      <p:cViewPr varScale="1">
        <p:scale>
          <a:sx n="76" d="100"/>
          <a:sy n="76" d="100"/>
        </p:scale>
        <p:origin x="6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2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20.jpe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svg"/><Relationship Id="rId22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0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18" Type="http://schemas.openxmlformats.org/officeDocument/2006/relationships/image" Target="../media/image95.png"/><Relationship Id="rId3" Type="http://schemas.openxmlformats.org/officeDocument/2006/relationships/image" Target="../media/image9.svg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17" Type="http://schemas.openxmlformats.org/officeDocument/2006/relationships/image" Target="../media/image94.svg"/><Relationship Id="rId2" Type="http://schemas.openxmlformats.org/officeDocument/2006/relationships/image" Target="../media/image8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11.svg"/><Relationship Id="rId15" Type="http://schemas.openxmlformats.org/officeDocument/2006/relationships/image" Target="../media/image92.svg"/><Relationship Id="rId10" Type="http://schemas.openxmlformats.org/officeDocument/2006/relationships/image" Target="../media/image87.png"/><Relationship Id="rId19" Type="http://schemas.openxmlformats.org/officeDocument/2006/relationships/image" Target="../media/image96.svg"/><Relationship Id="rId4" Type="http://schemas.openxmlformats.org/officeDocument/2006/relationships/image" Target="../media/image10.png"/><Relationship Id="rId9" Type="http://schemas.openxmlformats.org/officeDocument/2006/relationships/image" Target="../media/image86.svg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.png"/><Relationship Id="rId7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0.jpe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48200" y="1637045"/>
            <a:ext cx="15402100" cy="7418473"/>
            <a:chOff x="0" y="0"/>
            <a:chExt cx="168752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521" cy="812800"/>
            </a:xfrm>
            <a:custGeom>
              <a:avLst/>
              <a:gdLst/>
              <a:ahLst/>
              <a:cxnLst/>
              <a:rect l="l" t="t" r="r" b="b"/>
              <a:pathLst>
                <a:path w="1687521" h="812800">
                  <a:moveTo>
                    <a:pt x="0" y="0"/>
                  </a:moveTo>
                  <a:lnTo>
                    <a:pt x="1687521" y="0"/>
                  </a:lnTo>
                  <a:lnTo>
                    <a:pt x="168752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687521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7701" y="1231482"/>
            <a:ext cx="15494396" cy="7418473"/>
            <a:chOff x="0" y="0"/>
            <a:chExt cx="169763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97633" cy="812800"/>
            </a:xfrm>
            <a:custGeom>
              <a:avLst/>
              <a:gdLst/>
              <a:ahLst/>
              <a:cxnLst/>
              <a:rect l="l" t="t" r="r" b="b"/>
              <a:pathLst>
                <a:path w="1697633" h="812800">
                  <a:moveTo>
                    <a:pt x="0" y="0"/>
                  </a:moveTo>
                  <a:lnTo>
                    <a:pt x="1697633" y="0"/>
                  </a:lnTo>
                  <a:lnTo>
                    <a:pt x="16976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697633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08425" y="9213828"/>
            <a:ext cx="7866100" cy="968135"/>
          </a:xfrm>
          <a:custGeom>
            <a:avLst/>
            <a:gdLst/>
            <a:ahLst/>
            <a:cxnLst/>
            <a:rect l="l" t="t" r="r" b="b"/>
            <a:pathLst>
              <a:path w="7866100" h="968135">
                <a:moveTo>
                  <a:pt x="0" y="0"/>
                </a:moveTo>
                <a:lnTo>
                  <a:pt x="7866100" y="0"/>
                </a:lnTo>
                <a:lnTo>
                  <a:pt x="7866100" y="968135"/>
                </a:lnTo>
                <a:lnTo>
                  <a:pt x="0" y="968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185748" y="9193136"/>
            <a:ext cx="6881791" cy="1009519"/>
          </a:xfrm>
          <a:custGeom>
            <a:avLst/>
            <a:gdLst/>
            <a:ahLst/>
            <a:cxnLst/>
            <a:rect l="l" t="t" r="r" b="b"/>
            <a:pathLst>
              <a:path w="6881791" h="1009519">
                <a:moveTo>
                  <a:pt x="0" y="0"/>
                </a:moveTo>
                <a:lnTo>
                  <a:pt x="6881791" y="0"/>
                </a:lnTo>
                <a:lnTo>
                  <a:pt x="6881791" y="1009519"/>
                </a:lnTo>
                <a:lnTo>
                  <a:pt x="0" y="100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00658" y="3817053"/>
            <a:ext cx="12893180" cy="134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12"/>
              </a:lnSpc>
            </a:pPr>
            <a:r>
              <a:rPr lang="en-US" sz="10322">
                <a:solidFill>
                  <a:srgbClr val="000000"/>
                </a:solidFill>
                <a:latin typeface="Oswald Bold"/>
              </a:rPr>
              <a:t>SMART UNDERWRITING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00658" y="5310722"/>
            <a:ext cx="12893180" cy="648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9"/>
              </a:lnSpc>
            </a:pPr>
            <a:r>
              <a:rPr lang="en-US" sz="4599">
                <a:solidFill>
                  <a:srgbClr val="000000"/>
                </a:solidFill>
                <a:latin typeface="Oswald"/>
              </a:rPr>
              <a:t>DATA-DRIVEN HOME INSPECTION INSIGHTS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2173342"/>
            <a:ext cx="7368667" cy="73686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BDB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116903" y="2680499"/>
            <a:ext cx="10410724" cy="989072"/>
            <a:chOff x="0" y="0"/>
            <a:chExt cx="13880966" cy="1318763"/>
          </a:xfrm>
        </p:grpSpPr>
        <p:sp>
          <p:nvSpPr>
            <p:cNvPr id="10" name="Freeform 10"/>
            <p:cNvSpPr/>
            <p:nvPr/>
          </p:nvSpPr>
          <p:spPr>
            <a:xfrm>
              <a:off x="5707285" y="0"/>
              <a:ext cx="8173680" cy="1318763"/>
            </a:xfrm>
            <a:custGeom>
              <a:avLst/>
              <a:gdLst/>
              <a:ahLst/>
              <a:cxnLst/>
              <a:rect l="l" t="t" r="r" b="b"/>
              <a:pathLst>
                <a:path w="8173680" h="1318763">
                  <a:moveTo>
                    <a:pt x="0" y="0"/>
                  </a:moveTo>
                  <a:lnTo>
                    <a:pt x="8173681" y="0"/>
                  </a:lnTo>
                  <a:lnTo>
                    <a:pt x="8173681" y="1318763"/>
                  </a:lnTo>
                  <a:lnTo>
                    <a:pt x="0" y="1318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761" t="-21674" r="-8541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659381"/>
              <a:ext cx="5707285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ysDot"/>
              <a:headEnd type="diamond" w="lg" len="lg"/>
              <a:tailEnd type="diamond" w="lg" len="lg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08425" y="9657950"/>
            <a:ext cx="4257603" cy="524013"/>
          </a:xfrm>
          <a:custGeom>
            <a:avLst/>
            <a:gdLst/>
            <a:ahLst/>
            <a:cxnLst/>
            <a:rect l="l" t="t" r="r" b="b"/>
            <a:pathLst>
              <a:path w="4257603" h="524013">
                <a:moveTo>
                  <a:pt x="0" y="0"/>
                </a:moveTo>
                <a:lnTo>
                  <a:pt x="4257604" y="0"/>
                </a:lnTo>
                <a:lnTo>
                  <a:pt x="4257604" y="524013"/>
                </a:lnTo>
                <a:lnTo>
                  <a:pt x="0" y="524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781916" y="149096"/>
            <a:ext cx="13009917" cy="182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2"/>
              </a:lnSpc>
            </a:pPr>
            <a:r>
              <a:rPr lang="en-US" sz="7820">
                <a:solidFill>
                  <a:srgbClr val="000000"/>
                </a:solidFill>
                <a:latin typeface="Oswald Bold"/>
              </a:rPr>
              <a:t> DATASET</a:t>
            </a:r>
          </a:p>
          <a:p>
            <a:pPr marL="0" lvl="0" indent="0" algn="ctr">
              <a:lnSpc>
                <a:spcPts val="5742"/>
              </a:lnSpc>
              <a:spcBef>
                <a:spcPct val="0"/>
              </a:spcBef>
            </a:pPr>
            <a:r>
              <a:rPr lang="en-US" sz="5220">
                <a:solidFill>
                  <a:srgbClr val="000000"/>
                </a:solidFill>
                <a:latin typeface="Oswald Bold"/>
              </a:rPr>
              <a:t> OVERVIEW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71129" y="3609627"/>
            <a:ext cx="5851463" cy="585146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89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096861" y="3810934"/>
            <a:ext cx="10902916" cy="961926"/>
            <a:chOff x="0" y="0"/>
            <a:chExt cx="14537221" cy="1282569"/>
          </a:xfrm>
        </p:grpSpPr>
        <p:sp>
          <p:nvSpPr>
            <p:cNvPr id="18" name="Freeform 18"/>
            <p:cNvSpPr/>
            <p:nvPr/>
          </p:nvSpPr>
          <p:spPr>
            <a:xfrm>
              <a:off x="5707285" y="0"/>
              <a:ext cx="8829936" cy="1282569"/>
            </a:xfrm>
            <a:custGeom>
              <a:avLst/>
              <a:gdLst/>
              <a:ahLst/>
              <a:cxnLst/>
              <a:rect l="l" t="t" r="r" b="b"/>
              <a:pathLst>
                <a:path w="8829936" h="1282569">
                  <a:moveTo>
                    <a:pt x="0" y="0"/>
                  </a:moveTo>
                  <a:lnTo>
                    <a:pt x="8829936" y="0"/>
                  </a:lnTo>
                  <a:lnTo>
                    <a:pt x="8829936" y="1282569"/>
                  </a:lnTo>
                  <a:lnTo>
                    <a:pt x="0" y="1282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206" t="-20022" r="-6835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628867"/>
              <a:ext cx="5707285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ysDot"/>
              <a:headEnd type="diamond" w="lg" len="lg"/>
              <a:tailEnd type="diamond" w="lg" len="lg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49545" y="4690265"/>
            <a:ext cx="4704149" cy="470414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866A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40839" tIns="40839" rIns="40839" bIns="40839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936597" y="5806128"/>
            <a:ext cx="3452172" cy="345217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5C4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40839" tIns="40839" rIns="40839" bIns="40839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749010" y="4821211"/>
            <a:ext cx="11464488" cy="1137917"/>
            <a:chOff x="0" y="0"/>
            <a:chExt cx="15285984" cy="1517222"/>
          </a:xfrm>
        </p:grpSpPr>
        <p:sp>
          <p:nvSpPr>
            <p:cNvPr id="27" name="AutoShape 27"/>
            <p:cNvSpPr/>
            <p:nvPr/>
          </p:nvSpPr>
          <p:spPr>
            <a:xfrm>
              <a:off x="0" y="758611"/>
              <a:ext cx="5707285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ysDot"/>
              <a:headEnd type="diamond" w="lg" len="lg"/>
              <a:tailEnd type="diamond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949897" y="-133350"/>
              <a:ext cx="9336088" cy="1650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159" spc="-94">
                  <a:solidFill>
                    <a:srgbClr val="000000"/>
                  </a:solidFill>
                  <a:latin typeface="Montserrat Classic"/>
                </a:rPr>
                <a:t>Quote stage inspection data merged </a:t>
              </a:r>
            </a:p>
            <a:p>
              <a:pPr algn="ctr">
                <a:lnSpc>
                  <a:spcPts val="5181"/>
                </a:lnSpc>
                <a:spcBef>
                  <a:spcPct val="0"/>
                </a:spcBef>
              </a:pPr>
              <a:r>
                <a:rPr lang="en-US" sz="3159" spc="-94">
                  <a:solidFill>
                    <a:srgbClr val="000000"/>
                  </a:solidFill>
                  <a:latin typeface="Montserrat Classic"/>
                </a:rPr>
                <a:t>with SCD and Policy table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386648" y="6261675"/>
            <a:ext cx="10155063" cy="1137917"/>
            <a:chOff x="0" y="0"/>
            <a:chExt cx="13540084" cy="1517222"/>
          </a:xfrm>
        </p:grpSpPr>
        <p:sp>
          <p:nvSpPr>
            <p:cNvPr id="30" name="AutoShape 30"/>
            <p:cNvSpPr/>
            <p:nvPr/>
          </p:nvSpPr>
          <p:spPr>
            <a:xfrm>
              <a:off x="335" y="320461"/>
              <a:ext cx="5902037" cy="4445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ysDot"/>
              <a:headEnd type="diamond" w="lg" len="lg"/>
              <a:tailEnd type="diamond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193332" y="-133350"/>
              <a:ext cx="7346752" cy="1650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1"/>
                </a:lnSpc>
              </a:pPr>
              <a:r>
                <a:rPr lang="en-US" sz="3159" spc="-94">
                  <a:solidFill>
                    <a:srgbClr val="000000"/>
                  </a:solidFill>
                  <a:latin typeface="Montserrat Classic"/>
                </a:rPr>
                <a:t>Target Variable composed of </a:t>
              </a:r>
            </a:p>
            <a:p>
              <a:pPr algn="ctr">
                <a:lnSpc>
                  <a:spcPts val="5181"/>
                </a:lnSpc>
                <a:spcBef>
                  <a:spcPct val="0"/>
                </a:spcBef>
              </a:pPr>
              <a:r>
                <a:rPr lang="en-US" sz="3159" spc="-94">
                  <a:solidFill>
                    <a:srgbClr val="000000"/>
                  </a:solidFill>
                  <a:latin typeface="Montserrat Classic"/>
                </a:rPr>
                <a:t>3 key variables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548319" y="8644258"/>
            <a:ext cx="5510064" cy="61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1"/>
              </a:lnSpc>
              <a:spcBef>
                <a:spcPct val="0"/>
              </a:spcBef>
            </a:pPr>
            <a:r>
              <a:rPr lang="en-US" sz="3159" spc="-94">
                <a:solidFill>
                  <a:srgbClr val="000000"/>
                </a:solidFill>
                <a:latin typeface="Montserrat Classic"/>
              </a:rPr>
              <a:t>Cleaned Dataset -&gt; </a:t>
            </a:r>
            <a:r>
              <a:rPr lang="en-US" sz="3159" spc="-94">
                <a:solidFill>
                  <a:srgbClr val="000000"/>
                </a:solidFill>
                <a:latin typeface="Montserrat Classic Bold"/>
              </a:rPr>
              <a:t>94K</a:t>
            </a:r>
            <a:r>
              <a:rPr lang="en-US" sz="3159" spc="-94">
                <a:solidFill>
                  <a:srgbClr val="000000"/>
                </a:solidFill>
                <a:latin typeface="Montserrat Classic"/>
              </a:rPr>
              <a:t> rows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8425" y="9657950"/>
            <a:ext cx="4257603" cy="524013"/>
          </a:xfrm>
          <a:custGeom>
            <a:avLst/>
            <a:gdLst/>
            <a:ahLst/>
            <a:cxnLst/>
            <a:rect l="l" t="t" r="r" b="b"/>
            <a:pathLst>
              <a:path w="4257603" h="524013">
                <a:moveTo>
                  <a:pt x="0" y="0"/>
                </a:moveTo>
                <a:lnTo>
                  <a:pt x="4257604" y="0"/>
                </a:lnTo>
                <a:lnTo>
                  <a:pt x="4257604" y="524013"/>
                </a:lnTo>
                <a:lnTo>
                  <a:pt x="0" y="524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H="1">
            <a:off x="8982075" y="2799326"/>
            <a:ext cx="0" cy="71056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41121" y="2799326"/>
            <a:ext cx="8357929" cy="7120630"/>
            <a:chOff x="0" y="0"/>
            <a:chExt cx="11143905" cy="9494174"/>
          </a:xfrm>
        </p:grpSpPr>
        <p:sp>
          <p:nvSpPr>
            <p:cNvPr id="9" name="Freeform 9"/>
            <p:cNvSpPr/>
            <p:nvPr/>
          </p:nvSpPr>
          <p:spPr>
            <a:xfrm>
              <a:off x="4309952" y="4458630"/>
              <a:ext cx="6833953" cy="5035544"/>
            </a:xfrm>
            <a:custGeom>
              <a:avLst/>
              <a:gdLst/>
              <a:ahLst/>
              <a:cxnLst/>
              <a:rect l="l" t="t" r="r" b="b"/>
              <a:pathLst>
                <a:path w="6833953" h="5035544">
                  <a:moveTo>
                    <a:pt x="0" y="0"/>
                  </a:moveTo>
                  <a:lnTo>
                    <a:pt x="6833953" y="0"/>
                  </a:lnTo>
                  <a:lnTo>
                    <a:pt x="6833953" y="5035544"/>
                  </a:lnTo>
                  <a:lnTo>
                    <a:pt x="0" y="5035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841199" cy="5047284"/>
            </a:xfrm>
            <a:custGeom>
              <a:avLst/>
              <a:gdLst/>
              <a:ahLst/>
              <a:cxnLst/>
              <a:rect l="l" t="t" r="r" b="b"/>
              <a:pathLst>
                <a:path w="6841199" h="5047284">
                  <a:moveTo>
                    <a:pt x="0" y="0"/>
                  </a:moveTo>
                  <a:lnTo>
                    <a:pt x="6841199" y="0"/>
                  </a:lnTo>
                  <a:lnTo>
                    <a:pt x="6841199" y="5047284"/>
                  </a:lnTo>
                  <a:lnTo>
                    <a:pt x="0" y="5047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140455" y="573868"/>
              <a:ext cx="2912757" cy="900307"/>
            </a:xfrm>
            <a:custGeom>
              <a:avLst/>
              <a:gdLst/>
              <a:ahLst/>
              <a:cxnLst/>
              <a:rect l="l" t="t" r="r" b="b"/>
              <a:pathLst>
                <a:path w="2912757" h="900307">
                  <a:moveTo>
                    <a:pt x="0" y="0"/>
                  </a:moveTo>
                  <a:lnTo>
                    <a:pt x="2912757" y="0"/>
                  </a:lnTo>
                  <a:lnTo>
                    <a:pt x="2912757" y="900307"/>
                  </a:lnTo>
                  <a:lnTo>
                    <a:pt x="0" y="900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447398" y="6490736"/>
              <a:ext cx="2428153" cy="884428"/>
            </a:xfrm>
            <a:custGeom>
              <a:avLst/>
              <a:gdLst/>
              <a:ahLst/>
              <a:cxnLst/>
              <a:rect l="l" t="t" r="r" b="b"/>
              <a:pathLst>
                <a:path w="2428153" h="884428">
                  <a:moveTo>
                    <a:pt x="0" y="0"/>
                  </a:moveTo>
                  <a:lnTo>
                    <a:pt x="2428153" y="0"/>
                  </a:lnTo>
                  <a:lnTo>
                    <a:pt x="2428153" y="884428"/>
                  </a:lnTo>
                  <a:lnTo>
                    <a:pt x="0" y="88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78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58431" y="2509049"/>
            <a:ext cx="8600992" cy="7502473"/>
            <a:chOff x="0" y="0"/>
            <a:chExt cx="11467990" cy="100032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36318" cy="5054078"/>
            </a:xfrm>
            <a:custGeom>
              <a:avLst/>
              <a:gdLst/>
              <a:ahLst/>
              <a:cxnLst/>
              <a:rect l="l" t="t" r="r" b="b"/>
              <a:pathLst>
                <a:path w="6236318" h="5054078">
                  <a:moveTo>
                    <a:pt x="0" y="0"/>
                  </a:moveTo>
                  <a:lnTo>
                    <a:pt x="6236318" y="0"/>
                  </a:lnTo>
                  <a:lnTo>
                    <a:pt x="6236318" y="5054078"/>
                  </a:lnTo>
                  <a:lnTo>
                    <a:pt x="0" y="50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454550" y="705127"/>
              <a:ext cx="4346609" cy="705931"/>
            </a:xfrm>
            <a:custGeom>
              <a:avLst/>
              <a:gdLst/>
              <a:ahLst/>
              <a:cxnLst/>
              <a:rect l="l" t="t" r="r" b="b"/>
              <a:pathLst>
                <a:path w="4346609" h="705931">
                  <a:moveTo>
                    <a:pt x="0" y="0"/>
                  </a:moveTo>
                  <a:lnTo>
                    <a:pt x="4346609" y="0"/>
                  </a:lnTo>
                  <a:lnTo>
                    <a:pt x="4346609" y="705931"/>
                  </a:lnTo>
                  <a:lnTo>
                    <a:pt x="0" y="705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53046" r="-33157" b="-15304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131643" y="4529688"/>
              <a:ext cx="7336346" cy="5473609"/>
            </a:xfrm>
            <a:custGeom>
              <a:avLst/>
              <a:gdLst/>
              <a:ahLst/>
              <a:cxnLst/>
              <a:rect l="l" t="t" r="r" b="b"/>
              <a:pathLst>
                <a:path w="7336346" h="5473609">
                  <a:moveTo>
                    <a:pt x="0" y="0"/>
                  </a:moveTo>
                  <a:lnTo>
                    <a:pt x="7336347" y="0"/>
                  </a:lnTo>
                  <a:lnTo>
                    <a:pt x="7336347" y="5473609"/>
                  </a:lnTo>
                  <a:lnTo>
                    <a:pt x="0" y="5473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54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71259" y="5434321"/>
              <a:ext cx="5431739" cy="1247380"/>
            </a:xfrm>
            <a:custGeom>
              <a:avLst/>
              <a:gdLst/>
              <a:ahLst/>
              <a:cxnLst/>
              <a:rect l="l" t="t" r="r" b="b"/>
              <a:pathLst>
                <a:path w="5431739" h="1247380">
                  <a:moveTo>
                    <a:pt x="0" y="0"/>
                  </a:moveTo>
                  <a:lnTo>
                    <a:pt x="5431739" y="0"/>
                  </a:lnTo>
                  <a:lnTo>
                    <a:pt x="5431739" y="1247379"/>
                  </a:lnTo>
                  <a:lnTo>
                    <a:pt x="0" y="1247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b="-606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81916" y="149096"/>
            <a:ext cx="13009917" cy="182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2"/>
              </a:lnSpc>
            </a:pPr>
            <a:r>
              <a:rPr lang="en-US" sz="7820">
                <a:solidFill>
                  <a:srgbClr val="000000"/>
                </a:solidFill>
                <a:latin typeface="Oswald Bold"/>
              </a:rPr>
              <a:t> DATASET</a:t>
            </a:r>
          </a:p>
          <a:p>
            <a:pPr marL="0" lvl="0" indent="0" algn="ctr">
              <a:lnSpc>
                <a:spcPts val="5742"/>
              </a:lnSpc>
              <a:spcBef>
                <a:spcPct val="0"/>
              </a:spcBef>
            </a:pPr>
            <a:r>
              <a:rPr lang="en-US" sz="5220">
                <a:solidFill>
                  <a:srgbClr val="000000"/>
                </a:solidFill>
                <a:latin typeface="Oswald Bold"/>
              </a:rPr>
              <a:t> EDA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285659" y="6163470"/>
            <a:ext cx="12002433" cy="3756487"/>
          </a:xfrm>
          <a:custGeom>
            <a:avLst/>
            <a:gdLst/>
            <a:ahLst/>
            <a:cxnLst/>
            <a:rect l="l" t="t" r="r" b="b"/>
            <a:pathLst>
              <a:path w="12002433" h="3756487">
                <a:moveTo>
                  <a:pt x="0" y="0"/>
                </a:moveTo>
                <a:lnTo>
                  <a:pt x="12002432" y="0"/>
                </a:lnTo>
                <a:lnTo>
                  <a:pt x="12002432" y="3756487"/>
                </a:lnTo>
                <a:lnTo>
                  <a:pt x="0" y="375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8425" y="9657950"/>
            <a:ext cx="4257603" cy="524013"/>
          </a:xfrm>
          <a:custGeom>
            <a:avLst/>
            <a:gdLst/>
            <a:ahLst/>
            <a:cxnLst/>
            <a:rect l="l" t="t" r="r" b="b"/>
            <a:pathLst>
              <a:path w="4257603" h="524013">
                <a:moveTo>
                  <a:pt x="0" y="0"/>
                </a:moveTo>
                <a:lnTo>
                  <a:pt x="4257604" y="0"/>
                </a:lnTo>
                <a:lnTo>
                  <a:pt x="4257604" y="524013"/>
                </a:lnTo>
                <a:lnTo>
                  <a:pt x="0" y="524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337227" y="2057400"/>
            <a:ext cx="6965934" cy="5722855"/>
          </a:xfrm>
          <a:custGeom>
            <a:avLst/>
            <a:gdLst/>
            <a:ahLst/>
            <a:cxnLst/>
            <a:rect l="l" t="t" r="r" b="b"/>
            <a:pathLst>
              <a:path w="6965934" h="5722855">
                <a:moveTo>
                  <a:pt x="0" y="0"/>
                </a:moveTo>
                <a:lnTo>
                  <a:pt x="6965935" y="0"/>
                </a:lnTo>
                <a:lnTo>
                  <a:pt x="6965935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781916" y="149096"/>
            <a:ext cx="13009917" cy="182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2"/>
              </a:lnSpc>
            </a:pPr>
            <a:r>
              <a:rPr lang="en-US" sz="7820">
                <a:solidFill>
                  <a:srgbClr val="000000"/>
                </a:solidFill>
                <a:latin typeface="Oswald Bold"/>
              </a:rPr>
              <a:t> DATASET</a:t>
            </a:r>
          </a:p>
          <a:p>
            <a:pPr marL="0" lvl="0" indent="0" algn="ctr">
              <a:lnSpc>
                <a:spcPts val="5742"/>
              </a:lnSpc>
              <a:spcBef>
                <a:spcPct val="0"/>
              </a:spcBef>
            </a:pPr>
            <a:r>
              <a:rPr lang="en-US" sz="5220">
                <a:solidFill>
                  <a:srgbClr val="000000"/>
                </a:solidFill>
                <a:latin typeface="Oswald Bold"/>
              </a:rPr>
              <a:t> PREPROCESSING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273417" y="3077370"/>
            <a:ext cx="5798718" cy="3682915"/>
            <a:chOff x="0" y="0"/>
            <a:chExt cx="7731624" cy="491055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2455277"/>
              <a:ext cx="7731624" cy="2455277"/>
              <a:chOff x="0" y="0"/>
              <a:chExt cx="1527234" cy="48499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27234" cy="484993"/>
              </a:xfrm>
              <a:custGeom>
                <a:avLst/>
                <a:gdLst/>
                <a:ahLst/>
                <a:cxnLst/>
                <a:rect l="l" t="t" r="r" b="b"/>
                <a:pathLst>
                  <a:path w="1527234" h="484993">
                    <a:moveTo>
                      <a:pt x="68091" y="0"/>
                    </a:moveTo>
                    <a:lnTo>
                      <a:pt x="1459144" y="0"/>
                    </a:lnTo>
                    <a:cubicBezTo>
                      <a:pt x="1496749" y="0"/>
                      <a:pt x="1527234" y="30485"/>
                      <a:pt x="1527234" y="68091"/>
                    </a:cubicBezTo>
                    <a:lnTo>
                      <a:pt x="1527234" y="416902"/>
                    </a:lnTo>
                    <a:cubicBezTo>
                      <a:pt x="1527234" y="454508"/>
                      <a:pt x="1496749" y="484993"/>
                      <a:pt x="1459144" y="484993"/>
                    </a:cubicBezTo>
                    <a:lnTo>
                      <a:pt x="68091" y="484993"/>
                    </a:lnTo>
                    <a:cubicBezTo>
                      <a:pt x="30485" y="484993"/>
                      <a:pt x="0" y="454508"/>
                      <a:pt x="0" y="416902"/>
                    </a:cubicBezTo>
                    <a:lnTo>
                      <a:pt x="0" y="68091"/>
                    </a:lnTo>
                    <a:cubicBezTo>
                      <a:pt x="0" y="30485"/>
                      <a:pt x="30485" y="0"/>
                      <a:pt x="680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rnd">
                <a:solidFill>
                  <a:srgbClr val="BF9952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0"/>
                <a:ext cx="1527234" cy="5802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3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7731624" cy="2455277"/>
              <a:chOff x="0" y="0"/>
              <a:chExt cx="1527234" cy="48499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527234" cy="484993"/>
              </a:xfrm>
              <a:custGeom>
                <a:avLst/>
                <a:gdLst/>
                <a:ahLst/>
                <a:cxnLst/>
                <a:rect l="l" t="t" r="r" b="b"/>
                <a:pathLst>
                  <a:path w="1527234" h="484993">
                    <a:moveTo>
                      <a:pt x="68091" y="0"/>
                    </a:moveTo>
                    <a:lnTo>
                      <a:pt x="1459144" y="0"/>
                    </a:lnTo>
                    <a:cubicBezTo>
                      <a:pt x="1496749" y="0"/>
                      <a:pt x="1527234" y="30485"/>
                      <a:pt x="1527234" y="68091"/>
                    </a:cubicBezTo>
                    <a:lnTo>
                      <a:pt x="1527234" y="416902"/>
                    </a:lnTo>
                    <a:cubicBezTo>
                      <a:pt x="1527234" y="454508"/>
                      <a:pt x="1496749" y="484993"/>
                      <a:pt x="1459144" y="484993"/>
                    </a:cubicBezTo>
                    <a:lnTo>
                      <a:pt x="68091" y="484993"/>
                    </a:lnTo>
                    <a:cubicBezTo>
                      <a:pt x="30485" y="484993"/>
                      <a:pt x="0" y="454508"/>
                      <a:pt x="0" y="416902"/>
                    </a:cubicBezTo>
                    <a:lnTo>
                      <a:pt x="0" y="68091"/>
                    </a:lnTo>
                    <a:cubicBezTo>
                      <a:pt x="0" y="30485"/>
                      <a:pt x="30485" y="0"/>
                      <a:pt x="680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rnd">
                <a:solidFill>
                  <a:srgbClr val="969696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0"/>
                <a:ext cx="1527234" cy="5802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3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913625" y="118147"/>
              <a:ext cx="4160540" cy="725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53"/>
                </a:lnSpc>
                <a:spcBef>
                  <a:spcPct val="0"/>
                </a:spcBef>
              </a:pPr>
              <a:r>
                <a:rPr lang="en-US" sz="2959" spc="-88">
                  <a:solidFill>
                    <a:srgbClr val="000000"/>
                  </a:solidFill>
                  <a:latin typeface="Montserrat Classic Bold"/>
                </a:rPr>
                <a:t>Treat NaN values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0101" y="2544540"/>
              <a:ext cx="6931422" cy="725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53"/>
                </a:lnSpc>
                <a:spcBef>
                  <a:spcPct val="0"/>
                </a:spcBef>
              </a:pPr>
              <a:r>
                <a:rPr lang="en-US" sz="2959" spc="-88">
                  <a:solidFill>
                    <a:srgbClr val="000000"/>
                  </a:solidFill>
                  <a:latin typeface="Montserrat Classic Bold"/>
                </a:rPr>
                <a:t>Duplicate Inspection records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47748" y="3267038"/>
              <a:ext cx="5636128" cy="1272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2438" spc="-73">
                  <a:solidFill>
                    <a:srgbClr val="000000"/>
                  </a:solidFill>
                  <a:latin typeface="Montserrat Classic"/>
                </a:rPr>
                <a:t>Retain Most recent record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2438" spc="-73">
                  <a:solidFill>
                    <a:srgbClr val="000000"/>
                  </a:solidFill>
                  <a:latin typeface="Montserrat Classic"/>
                </a:rPr>
                <a:t>based on DwellingRequestID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97350" y="1026210"/>
              <a:ext cx="6934172" cy="597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2438" spc="-73">
                  <a:solidFill>
                    <a:srgbClr val="000000"/>
                  </a:solidFill>
                  <a:latin typeface="Montserrat Classic"/>
                </a:rPr>
                <a:t>Drop values / Impute based on logic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8425" y="9657950"/>
            <a:ext cx="4257603" cy="524013"/>
          </a:xfrm>
          <a:custGeom>
            <a:avLst/>
            <a:gdLst/>
            <a:ahLst/>
            <a:cxnLst/>
            <a:rect l="l" t="t" r="r" b="b"/>
            <a:pathLst>
              <a:path w="4257603" h="524013">
                <a:moveTo>
                  <a:pt x="0" y="0"/>
                </a:moveTo>
                <a:lnTo>
                  <a:pt x="4257604" y="0"/>
                </a:lnTo>
                <a:lnTo>
                  <a:pt x="4257604" y="524013"/>
                </a:lnTo>
                <a:lnTo>
                  <a:pt x="0" y="524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65550" y="3584639"/>
            <a:ext cx="1731760" cy="664872"/>
          </a:xfrm>
          <a:custGeom>
            <a:avLst/>
            <a:gdLst/>
            <a:ahLst/>
            <a:cxnLst/>
            <a:rect l="l" t="t" r="r" b="b"/>
            <a:pathLst>
              <a:path w="1731760" h="664872">
                <a:moveTo>
                  <a:pt x="0" y="0"/>
                </a:moveTo>
                <a:lnTo>
                  <a:pt x="1731761" y="0"/>
                </a:lnTo>
                <a:lnTo>
                  <a:pt x="1731761" y="664872"/>
                </a:lnTo>
                <a:lnTo>
                  <a:pt x="0" y="66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45605" y="3086599"/>
            <a:ext cx="1316195" cy="431539"/>
          </a:xfrm>
          <a:custGeom>
            <a:avLst/>
            <a:gdLst/>
            <a:ahLst/>
            <a:cxnLst/>
            <a:rect l="l" t="t" r="r" b="b"/>
            <a:pathLst>
              <a:path w="1316195" h="431539">
                <a:moveTo>
                  <a:pt x="0" y="0"/>
                </a:moveTo>
                <a:lnTo>
                  <a:pt x="1316195" y="0"/>
                </a:lnTo>
                <a:lnTo>
                  <a:pt x="1316195" y="431539"/>
                </a:lnTo>
                <a:lnTo>
                  <a:pt x="0" y="431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092006" y="3088764"/>
            <a:ext cx="1316195" cy="431539"/>
          </a:xfrm>
          <a:custGeom>
            <a:avLst/>
            <a:gdLst/>
            <a:ahLst/>
            <a:cxnLst/>
            <a:rect l="l" t="t" r="r" b="b"/>
            <a:pathLst>
              <a:path w="1316195" h="431539">
                <a:moveTo>
                  <a:pt x="0" y="0"/>
                </a:moveTo>
                <a:lnTo>
                  <a:pt x="1316195" y="0"/>
                </a:lnTo>
                <a:lnTo>
                  <a:pt x="1316195" y="431540"/>
                </a:lnTo>
                <a:lnTo>
                  <a:pt x="0" y="431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817495" y="3322424"/>
            <a:ext cx="7479905" cy="6156870"/>
            <a:chOff x="0" y="0"/>
            <a:chExt cx="9973206" cy="8209160"/>
          </a:xfrm>
        </p:grpSpPr>
        <p:sp>
          <p:nvSpPr>
            <p:cNvPr id="11" name="Freeform 11"/>
            <p:cNvSpPr/>
            <p:nvPr/>
          </p:nvSpPr>
          <p:spPr>
            <a:xfrm>
              <a:off x="0" y="1610608"/>
              <a:ext cx="7331724" cy="6598551"/>
            </a:xfrm>
            <a:custGeom>
              <a:avLst/>
              <a:gdLst/>
              <a:ahLst/>
              <a:cxnLst/>
              <a:rect l="l" t="t" r="r" b="b"/>
              <a:pathLst>
                <a:path w="7331724" h="6598551">
                  <a:moveTo>
                    <a:pt x="0" y="0"/>
                  </a:moveTo>
                  <a:lnTo>
                    <a:pt x="7331724" y="0"/>
                  </a:lnTo>
                  <a:lnTo>
                    <a:pt x="7331724" y="6598552"/>
                  </a:lnTo>
                  <a:lnTo>
                    <a:pt x="0" y="6598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331724" y="25400"/>
              <a:ext cx="261608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9922406" y="15998"/>
              <a:ext cx="25400" cy="476703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7965785" y="4783033"/>
              <a:ext cx="198202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lgDash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4110811"/>
            <a:ext cx="8848022" cy="4113111"/>
            <a:chOff x="0" y="0"/>
            <a:chExt cx="11797362" cy="5484148"/>
          </a:xfrm>
        </p:grpSpPr>
        <p:sp>
          <p:nvSpPr>
            <p:cNvPr id="16" name="Freeform 16"/>
            <p:cNvSpPr/>
            <p:nvPr/>
          </p:nvSpPr>
          <p:spPr>
            <a:xfrm>
              <a:off x="3765187" y="1086695"/>
              <a:ext cx="4427723" cy="1771089"/>
            </a:xfrm>
            <a:custGeom>
              <a:avLst/>
              <a:gdLst/>
              <a:ahLst/>
              <a:cxnLst/>
              <a:rect l="l" t="t" r="r" b="b"/>
              <a:pathLst>
                <a:path w="4427723" h="1771089">
                  <a:moveTo>
                    <a:pt x="0" y="0"/>
                  </a:moveTo>
                  <a:lnTo>
                    <a:pt x="4427723" y="0"/>
                  </a:lnTo>
                  <a:lnTo>
                    <a:pt x="4427723" y="1771089"/>
                  </a:lnTo>
                  <a:lnTo>
                    <a:pt x="0" y="177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2975279"/>
              <a:ext cx="11501699" cy="2508869"/>
            </a:xfrm>
            <a:custGeom>
              <a:avLst/>
              <a:gdLst/>
              <a:ahLst/>
              <a:cxnLst/>
              <a:rect l="l" t="t" r="r" b="b"/>
              <a:pathLst>
                <a:path w="11501699" h="2508869">
                  <a:moveTo>
                    <a:pt x="0" y="0"/>
                  </a:moveTo>
                  <a:lnTo>
                    <a:pt x="11501699" y="0"/>
                  </a:lnTo>
                  <a:lnTo>
                    <a:pt x="11501699" y="2508869"/>
                  </a:lnTo>
                  <a:lnTo>
                    <a:pt x="0" y="2508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44537" y="3180119"/>
              <a:ext cx="5834512" cy="2099189"/>
            </a:xfrm>
            <a:custGeom>
              <a:avLst/>
              <a:gdLst/>
              <a:ahLst/>
              <a:cxnLst/>
              <a:rect l="l" t="t" r="r" b="b"/>
              <a:pathLst>
                <a:path w="5834512" h="2099189">
                  <a:moveTo>
                    <a:pt x="0" y="0"/>
                  </a:moveTo>
                  <a:lnTo>
                    <a:pt x="5834512" y="0"/>
                  </a:lnTo>
                  <a:lnTo>
                    <a:pt x="5834512" y="2099189"/>
                  </a:lnTo>
                  <a:lnTo>
                    <a:pt x="0" y="2099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5532752" y="3102784"/>
              <a:ext cx="6264611" cy="2253934"/>
            </a:xfrm>
            <a:custGeom>
              <a:avLst/>
              <a:gdLst/>
              <a:ahLst/>
              <a:cxnLst/>
              <a:rect l="l" t="t" r="r" b="b"/>
              <a:pathLst>
                <a:path w="6264611" h="2253934">
                  <a:moveTo>
                    <a:pt x="0" y="0"/>
                  </a:moveTo>
                  <a:lnTo>
                    <a:pt x="6264610" y="0"/>
                  </a:lnTo>
                  <a:lnTo>
                    <a:pt x="6264610" y="2253934"/>
                  </a:lnTo>
                  <a:lnTo>
                    <a:pt x="0" y="2253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406250" y="4170836"/>
              <a:ext cx="4233199" cy="1108472"/>
            </a:xfrm>
            <a:custGeom>
              <a:avLst/>
              <a:gdLst/>
              <a:ahLst/>
              <a:cxnLst/>
              <a:rect l="l" t="t" r="r" b="b"/>
              <a:pathLst>
                <a:path w="4233199" h="1108472">
                  <a:moveTo>
                    <a:pt x="0" y="0"/>
                  </a:moveTo>
                  <a:lnTo>
                    <a:pt x="4233199" y="0"/>
                  </a:lnTo>
                  <a:lnTo>
                    <a:pt x="4233199" y="1108472"/>
                  </a:lnTo>
                  <a:lnTo>
                    <a:pt x="0" y="1108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6987" b="-36987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5750850" y="0"/>
              <a:ext cx="398355" cy="1308880"/>
            </a:xfrm>
            <a:custGeom>
              <a:avLst/>
              <a:gdLst/>
              <a:ahLst/>
              <a:cxnLst/>
              <a:rect l="l" t="t" r="r" b="b"/>
              <a:pathLst>
                <a:path w="398355" h="1308880">
                  <a:moveTo>
                    <a:pt x="0" y="0"/>
                  </a:moveTo>
                  <a:lnTo>
                    <a:pt x="398354" y="0"/>
                  </a:lnTo>
                  <a:lnTo>
                    <a:pt x="398354" y="1308880"/>
                  </a:lnTo>
                  <a:lnTo>
                    <a:pt x="0" y="130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580654" y="1376918"/>
              <a:ext cx="1002451" cy="1002451"/>
            </a:xfrm>
            <a:custGeom>
              <a:avLst/>
              <a:gdLst/>
              <a:ahLst/>
              <a:cxnLst/>
              <a:rect l="l" t="t" r="r" b="b"/>
              <a:pathLst>
                <a:path w="1002451" h="1002451">
                  <a:moveTo>
                    <a:pt x="0" y="0"/>
                  </a:moveTo>
                  <a:lnTo>
                    <a:pt x="1002451" y="0"/>
                  </a:lnTo>
                  <a:lnTo>
                    <a:pt x="1002451" y="1002452"/>
                  </a:lnTo>
                  <a:lnTo>
                    <a:pt x="0" y="1002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5345" y="2400331"/>
            <a:ext cx="15191759" cy="1830176"/>
            <a:chOff x="0" y="0"/>
            <a:chExt cx="20255678" cy="24402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255678" cy="2440235"/>
            </a:xfrm>
            <a:custGeom>
              <a:avLst/>
              <a:gdLst/>
              <a:ahLst/>
              <a:cxnLst/>
              <a:rect l="l" t="t" r="r" b="b"/>
              <a:pathLst>
                <a:path w="20255678" h="2440235">
                  <a:moveTo>
                    <a:pt x="0" y="0"/>
                  </a:moveTo>
                  <a:lnTo>
                    <a:pt x="20255678" y="0"/>
                  </a:lnTo>
                  <a:lnTo>
                    <a:pt x="20255678" y="2440235"/>
                  </a:lnTo>
                  <a:lnTo>
                    <a:pt x="0" y="2440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1694" b="-62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534640" y="250971"/>
              <a:ext cx="1213614" cy="1328106"/>
            </a:xfrm>
            <a:custGeom>
              <a:avLst/>
              <a:gdLst/>
              <a:ahLst/>
              <a:cxnLst/>
              <a:rect l="l" t="t" r="r" b="b"/>
              <a:pathLst>
                <a:path w="1213614" h="1328106">
                  <a:moveTo>
                    <a:pt x="0" y="0"/>
                  </a:moveTo>
                  <a:lnTo>
                    <a:pt x="1213614" y="0"/>
                  </a:lnTo>
                  <a:lnTo>
                    <a:pt x="1213614" y="1328106"/>
                  </a:lnTo>
                  <a:lnTo>
                    <a:pt x="0" y="1328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3797807" y="683659"/>
              <a:ext cx="1091338" cy="1043889"/>
            </a:xfrm>
            <a:custGeom>
              <a:avLst/>
              <a:gdLst/>
              <a:ahLst/>
              <a:cxnLst/>
              <a:rect l="l" t="t" r="r" b="b"/>
              <a:pathLst>
                <a:path w="1091338" h="1043889">
                  <a:moveTo>
                    <a:pt x="0" y="0"/>
                  </a:moveTo>
                  <a:lnTo>
                    <a:pt x="1091338" y="0"/>
                  </a:lnTo>
                  <a:lnTo>
                    <a:pt x="1091338" y="1043889"/>
                  </a:lnTo>
                  <a:lnTo>
                    <a:pt x="0" y="1043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5054245" y="195925"/>
              <a:ext cx="5825069" cy="2019357"/>
            </a:xfrm>
            <a:custGeom>
              <a:avLst/>
              <a:gdLst/>
              <a:ahLst/>
              <a:cxnLst/>
              <a:rect l="l" t="t" r="r" b="b"/>
              <a:pathLst>
                <a:path w="5825069" h="2019357">
                  <a:moveTo>
                    <a:pt x="0" y="0"/>
                  </a:moveTo>
                  <a:lnTo>
                    <a:pt x="5825069" y="0"/>
                  </a:lnTo>
                  <a:lnTo>
                    <a:pt x="5825069" y="2019357"/>
                  </a:lnTo>
                  <a:lnTo>
                    <a:pt x="0" y="2019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5054245" y="238611"/>
              <a:ext cx="6545832" cy="2104934"/>
            </a:xfrm>
            <a:custGeom>
              <a:avLst/>
              <a:gdLst/>
              <a:ahLst/>
              <a:cxnLst/>
              <a:rect l="l" t="t" r="r" b="b"/>
              <a:pathLst>
                <a:path w="6545832" h="2104934">
                  <a:moveTo>
                    <a:pt x="0" y="0"/>
                  </a:moveTo>
                  <a:lnTo>
                    <a:pt x="6545832" y="0"/>
                  </a:lnTo>
                  <a:lnTo>
                    <a:pt x="6545832" y="2104934"/>
                  </a:lnTo>
                  <a:lnTo>
                    <a:pt x="0" y="2104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2377914" y="301516"/>
              <a:ext cx="1979124" cy="1979124"/>
            </a:xfrm>
            <a:custGeom>
              <a:avLst/>
              <a:gdLst/>
              <a:ahLst/>
              <a:cxnLst/>
              <a:rect l="l" t="t" r="r" b="b"/>
              <a:pathLst>
                <a:path w="1979124" h="1979124">
                  <a:moveTo>
                    <a:pt x="0" y="0"/>
                  </a:moveTo>
                  <a:lnTo>
                    <a:pt x="1979125" y="0"/>
                  </a:lnTo>
                  <a:lnTo>
                    <a:pt x="1979125" y="1979124"/>
                  </a:lnTo>
                  <a:lnTo>
                    <a:pt x="0" y="1979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3965809" y="238611"/>
              <a:ext cx="6189509" cy="2104934"/>
            </a:xfrm>
            <a:custGeom>
              <a:avLst/>
              <a:gdLst/>
              <a:ahLst/>
              <a:cxnLst/>
              <a:rect l="l" t="t" r="r" b="b"/>
              <a:pathLst>
                <a:path w="6189509" h="2104934">
                  <a:moveTo>
                    <a:pt x="0" y="0"/>
                  </a:moveTo>
                  <a:lnTo>
                    <a:pt x="6189509" y="0"/>
                  </a:lnTo>
                  <a:lnTo>
                    <a:pt x="6189509" y="2104934"/>
                  </a:lnTo>
                  <a:lnTo>
                    <a:pt x="0" y="2104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196341" y="378898"/>
              <a:ext cx="5324917" cy="1751921"/>
            </a:xfrm>
            <a:custGeom>
              <a:avLst/>
              <a:gdLst/>
              <a:ahLst/>
              <a:cxnLst/>
              <a:rect l="l" t="t" r="r" b="b"/>
              <a:pathLst>
                <a:path w="5324917" h="1751921">
                  <a:moveTo>
                    <a:pt x="0" y="0"/>
                  </a:moveTo>
                  <a:lnTo>
                    <a:pt x="5324916" y="0"/>
                  </a:lnTo>
                  <a:lnTo>
                    <a:pt x="5324916" y="1751920"/>
                  </a:lnTo>
                  <a:lnTo>
                    <a:pt x="0" y="175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5041545" y="357933"/>
              <a:ext cx="5837769" cy="1793849"/>
            </a:xfrm>
            <a:custGeom>
              <a:avLst/>
              <a:gdLst/>
              <a:ahLst/>
              <a:cxnLst/>
              <a:rect l="l" t="t" r="r" b="b"/>
              <a:pathLst>
                <a:path w="5837769" h="1793849">
                  <a:moveTo>
                    <a:pt x="0" y="0"/>
                  </a:moveTo>
                  <a:lnTo>
                    <a:pt x="5837769" y="0"/>
                  </a:lnTo>
                  <a:lnTo>
                    <a:pt x="5837769" y="1793849"/>
                  </a:lnTo>
                  <a:lnTo>
                    <a:pt x="0" y="1793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t="-1610" b="-16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781916" y="149096"/>
            <a:ext cx="13009917" cy="182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2"/>
              </a:lnSpc>
            </a:pPr>
            <a:r>
              <a:rPr lang="en-US" sz="7820">
                <a:solidFill>
                  <a:srgbClr val="000000"/>
                </a:solidFill>
                <a:latin typeface="Oswald Bold"/>
              </a:rPr>
              <a:t> DATASET</a:t>
            </a:r>
          </a:p>
          <a:p>
            <a:pPr marL="0" lvl="0" indent="0" algn="ctr">
              <a:lnSpc>
                <a:spcPts val="5742"/>
              </a:lnSpc>
              <a:spcBef>
                <a:spcPct val="0"/>
              </a:spcBef>
            </a:pPr>
            <a:r>
              <a:rPr lang="en-US" sz="5220">
                <a:solidFill>
                  <a:srgbClr val="000000"/>
                </a:solidFill>
                <a:latin typeface="Oswald Bold"/>
              </a:rPr>
              <a:t> PREPROCESSING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27197" y="2139644"/>
            <a:ext cx="11332030" cy="7290032"/>
          </a:xfrm>
          <a:custGeom>
            <a:avLst/>
            <a:gdLst/>
            <a:ahLst/>
            <a:cxnLst/>
            <a:rect l="l" t="t" r="r" b="b"/>
            <a:pathLst>
              <a:path w="11332030" h="7290032">
                <a:moveTo>
                  <a:pt x="0" y="0"/>
                </a:moveTo>
                <a:lnTo>
                  <a:pt x="11332029" y="0"/>
                </a:lnTo>
                <a:lnTo>
                  <a:pt x="11332029" y="7290032"/>
                </a:lnTo>
                <a:lnTo>
                  <a:pt x="0" y="7290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8425" y="9511920"/>
            <a:ext cx="5444097" cy="670043"/>
          </a:xfrm>
          <a:custGeom>
            <a:avLst/>
            <a:gdLst/>
            <a:ahLst/>
            <a:cxnLst/>
            <a:rect l="l" t="t" r="r" b="b"/>
            <a:pathLst>
              <a:path w="5444097" h="670043">
                <a:moveTo>
                  <a:pt x="0" y="0"/>
                </a:moveTo>
                <a:lnTo>
                  <a:pt x="5444098" y="0"/>
                </a:lnTo>
                <a:lnTo>
                  <a:pt x="5444098" y="670043"/>
                </a:lnTo>
                <a:lnTo>
                  <a:pt x="0" y="670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347391" y="2130119"/>
            <a:ext cx="8052277" cy="1187268"/>
            <a:chOff x="0" y="0"/>
            <a:chExt cx="2120764" cy="3126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0764" cy="312696"/>
            </a:xfrm>
            <a:custGeom>
              <a:avLst/>
              <a:gdLst/>
              <a:ahLst/>
              <a:cxnLst/>
              <a:rect l="l" t="t" r="r" b="b"/>
              <a:pathLst>
                <a:path w="2120764" h="312696">
                  <a:moveTo>
                    <a:pt x="0" y="0"/>
                  </a:moveTo>
                  <a:lnTo>
                    <a:pt x="2120764" y="0"/>
                  </a:lnTo>
                  <a:lnTo>
                    <a:pt x="2120764" y="312696"/>
                  </a:lnTo>
                  <a:lnTo>
                    <a:pt x="0" y="312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120764" cy="407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347391" y="1949116"/>
            <a:ext cx="12053697" cy="1796923"/>
          </a:xfrm>
          <a:custGeom>
            <a:avLst/>
            <a:gdLst/>
            <a:ahLst/>
            <a:cxnLst/>
            <a:rect l="l" t="t" r="r" b="b"/>
            <a:pathLst>
              <a:path w="12053697" h="1796923">
                <a:moveTo>
                  <a:pt x="0" y="0"/>
                </a:moveTo>
                <a:lnTo>
                  <a:pt x="12053697" y="0"/>
                </a:lnTo>
                <a:lnTo>
                  <a:pt x="12053697" y="1796924"/>
                </a:lnTo>
                <a:lnTo>
                  <a:pt x="0" y="179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639041" y="482332"/>
            <a:ext cx="13009917" cy="116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42"/>
              </a:lnSpc>
              <a:spcBef>
                <a:spcPct val="0"/>
              </a:spcBef>
            </a:pPr>
            <a:r>
              <a:rPr lang="en-US" sz="8220">
                <a:solidFill>
                  <a:srgbClr val="000000"/>
                </a:solidFill>
                <a:latin typeface="Oswald Bold"/>
              </a:rPr>
              <a:t>FEATURE ENGINEERING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8425" y="9511920"/>
            <a:ext cx="5444097" cy="670043"/>
          </a:xfrm>
          <a:custGeom>
            <a:avLst/>
            <a:gdLst/>
            <a:ahLst/>
            <a:cxnLst/>
            <a:rect l="l" t="t" r="r" b="b"/>
            <a:pathLst>
              <a:path w="5444097" h="670043">
                <a:moveTo>
                  <a:pt x="0" y="0"/>
                </a:moveTo>
                <a:lnTo>
                  <a:pt x="5444098" y="0"/>
                </a:lnTo>
                <a:lnTo>
                  <a:pt x="5444098" y="670043"/>
                </a:lnTo>
                <a:lnTo>
                  <a:pt x="0" y="67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3770" y="3208426"/>
            <a:ext cx="6030268" cy="6146437"/>
          </a:xfrm>
          <a:custGeom>
            <a:avLst/>
            <a:gdLst/>
            <a:ahLst/>
            <a:cxnLst/>
            <a:rect l="l" t="t" r="r" b="b"/>
            <a:pathLst>
              <a:path w="6030268" h="6146437">
                <a:moveTo>
                  <a:pt x="0" y="0"/>
                </a:moveTo>
                <a:lnTo>
                  <a:pt x="6030268" y="0"/>
                </a:lnTo>
                <a:lnTo>
                  <a:pt x="6030268" y="6146437"/>
                </a:lnTo>
                <a:lnTo>
                  <a:pt x="0" y="6146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98782" y="2719341"/>
            <a:ext cx="3843710" cy="650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2641" spc="-79">
                <a:solidFill>
                  <a:srgbClr val="E1B441"/>
                </a:solidFill>
                <a:latin typeface="Arimo"/>
              </a:rPr>
              <a:t>: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  <a:endParaRPr lang="en-US" sz="2641" spc="-79">
              <a:solidFill>
                <a:srgbClr val="E1B441"/>
              </a:solidFill>
              <a:latin typeface="Arimo"/>
            </a:endParaRPr>
          </a:p>
          <a:p>
            <a:pPr algn="ctr">
              <a:lnSpc>
                <a:spcPts val="4331"/>
              </a:lnSpc>
            </a:pPr>
            <a:r>
              <a:rPr lang="en-US" sz="2641" spc="-79">
                <a:solidFill>
                  <a:srgbClr val="000000"/>
                </a:solidFill>
                <a:latin typeface="Arimo"/>
              </a:rPr>
              <a:t>CoverageAAmount_Binned</a:t>
            </a:r>
          </a:p>
          <a:p>
            <a:pPr algn="ctr">
              <a:lnSpc>
                <a:spcPts val="4331"/>
              </a:lnSpc>
            </a:pPr>
            <a:r>
              <a:rPr lang="en-US" sz="2641" spc="-79">
                <a:solidFill>
                  <a:srgbClr val="000000"/>
                </a:solidFill>
                <a:latin typeface="Arimo"/>
              </a:rPr>
              <a:t>Deductible_Binned</a:t>
            </a:r>
          </a:p>
          <a:p>
            <a:pPr algn="ctr">
              <a:lnSpc>
                <a:spcPts val="4331"/>
              </a:lnSpc>
            </a:pPr>
            <a:r>
              <a:rPr lang="en-US" sz="2641" spc="-79">
                <a:solidFill>
                  <a:srgbClr val="000000"/>
                </a:solidFill>
                <a:latin typeface="Arimo"/>
              </a:rPr>
              <a:t>ReplacementCost_Binned</a:t>
            </a:r>
          </a:p>
          <a:p>
            <a:pPr algn="ctr">
              <a:lnSpc>
                <a:spcPts val="4331"/>
              </a:lnSpc>
            </a:pPr>
            <a:r>
              <a:rPr lang="en-US" sz="2641" spc="-79">
                <a:solidFill>
                  <a:srgbClr val="000000"/>
                </a:solidFill>
                <a:latin typeface="Arimo"/>
              </a:rPr>
              <a:t>ConstructionYear_Era</a:t>
            </a:r>
          </a:p>
          <a:p>
            <a:pPr algn="ctr">
              <a:lnSpc>
                <a:spcPts val="4331"/>
              </a:lnSpc>
            </a:pPr>
            <a:r>
              <a:rPr lang="en-US" sz="2641" spc="-79">
                <a:solidFill>
                  <a:srgbClr val="000000"/>
                </a:solidFill>
                <a:latin typeface="Arimo"/>
              </a:rPr>
              <a:t>AgentType</a:t>
            </a:r>
          </a:p>
          <a:p>
            <a:pPr algn="ctr">
              <a:lnSpc>
                <a:spcPts val="4331"/>
              </a:lnSpc>
            </a:pPr>
            <a:r>
              <a:rPr lang="en-US" sz="2641" spc="-79">
                <a:solidFill>
                  <a:srgbClr val="000000"/>
                </a:solidFill>
                <a:latin typeface="Arimo"/>
              </a:rPr>
              <a:t>PopulationClassification</a:t>
            </a:r>
          </a:p>
          <a:p>
            <a:pPr algn="ctr">
              <a:lnSpc>
                <a:spcPts val="4331"/>
              </a:lnSpc>
            </a:pPr>
            <a:r>
              <a:rPr lang="en-US" sz="2641" spc="-79">
                <a:solidFill>
                  <a:srgbClr val="000000"/>
                </a:solidFill>
                <a:latin typeface="Arimo"/>
              </a:rPr>
              <a:t>HouseholdStatus</a:t>
            </a:r>
          </a:p>
          <a:p>
            <a:pPr algn="ctr">
              <a:lnSpc>
                <a:spcPts val="4331"/>
              </a:lnSpc>
            </a:pPr>
            <a:r>
              <a:rPr lang="en-US" sz="2641" spc="-79">
                <a:solidFill>
                  <a:srgbClr val="000000"/>
                </a:solidFill>
                <a:latin typeface="Arimo"/>
              </a:rPr>
              <a:t>RCTMethodID</a:t>
            </a:r>
          </a:p>
          <a:p>
            <a:pPr algn="ctr">
              <a:lnSpc>
                <a:spcPts val="4331"/>
              </a:lnSpc>
            </a:pPr>
            <a:r>
              <a:rPr lang="en-US" sz="2641" spc="-79">
                <a:solidFill>
                  <a:srgbClr val="000000"/>
                </a:solidFill>
                <a:latin typeface="Arimo"/>
              </a:rPr>
              <a:t>DwellingUnderConstruction</a:t>
            </a:r>
          </a:p>
          <a:p>
            <a:pPr algn="ctr">
              <a:lnSpc>
                <a:spcPts val="4331"/>
              </a:lnSpc>
            </a:pPr>
            <a:r>
              <a:rPr lang="en-US" sz="2641" spc="-79">
                <a:solidFill>
                  <a:srgbClr val="000000"/>
                </a:solidFill>
                <a:latin typeface="Arimo"/>
              </a:rPr>
              <a:t>ConditionID</a:t>
            </a:r>
          </a:p>
        </p:txBody>
      </p:sp>
      <p:sp>
        <p:nvSpPr>
          <p:cNvPr id="9" name="Freeform 9"/>
          <p:cNvSpPr/>
          <p:nvPr/>
        </p:nvSpPr>
        <p:spPr>
          <a:xfrm>
            <a:off x="7081509" y="3448547"/>
            <a:ext cx="3718920" cy="3790563"/>
          </a:xfrm>
          <a:custGeom>
            <a:avLst/>
            <a:gdLst/>
            <a:ahLst/>
            <a:cxnLst/>
            <a:rect l="l" t="t" r="r" b="b"/>
            <a:pathLst>
              <a:path w="3718920" h="3790563">
                <a:moveTo>
                  <a:pt x="0" y="0"/>
                </a:moveTo>
                <a:lnTo>
                  <a:pt x="3718920" y="0"/>
                </a:lnTo>
                <a:lnTo>
                  <a:pt x="3718920" y="3790564"/>
                </a:lnTo>
                <a:lnTo>
                  <a:pt x="0" y="3790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873194" y="2824878"/>
            <a:ext cx="2541612" cy="391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1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461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461"/>
              </a:lnSpc>
              <a:spcBef>
                <a:spcPct val="0"/>
              </a:spcBef>
            </a:pPr>
            <a:r>
              <a:rPr lang="en-US" sz="2720" spc="-81">
                <a:solidFill>
                  <a:srgbClr val="000000"/>
                </a:solidFill>
                <a:latin typeface="Arimo"/>
              </a:rPr>
              <a:t>ConstructionType</a:t>
            </a:r>
          </a:p>
          <a:p>
            <a:pPr algn="ctr">
              <a:lnSpc>
                <a:spcPts val="4461"/>
              </a:lnSpc>
              <a:spcBef>
                <a:spcPct val="0"/>
              </a:spcBef>
            </a:pPr>
            <a:r>
              <a:rPr lang="en-US" sz="2720" spc="-81">
                <a:solidFill>
                  <a:srgbClr val="000000"/>
                </a:solidFill>
                <a:latin typeface="Arimo"/>
              </a:rPr>
              <a:t>PolicyTypeID</a:t>
            </a:r>
          </a:p>
          <a:p>
            <a:pPr algn="ctr">
              <a:lnSpc>
                <a:spcPts val="4461"/>
              </a:lnSpc>
              <a:spcBef>
                <a:spcPct val="0"/>
              </a:spcBef>
            </a:pPr>
            <a:r>
              <a:rPr lang="en-US" sz="2720" spc="-81">
                <a:solidFill>
                  <a:srgbClr val="000000"/>
                </a:solidFill>
                <a:latin typeface="Arimo"/>
              </a:rPr>
              <a:t>FireProtectionID</a:t>
            </a:r>
          </a:p>
          <a:p>
            <a:pPr algn="ctr">
              <a:lnSpc>
                <a:spcPts val="4461"/>
              </a:lnSpc>
              <a:spcBef>
                <a:spcPct val="0"/>
              </a:spcBef>
            </a:pPr>
            <a:r>
              <a:rPr lang="en-US" sz="2720" spc="-81">
                <a:solidFill>
                  <a:srgbClr val="000000"/>
                </a:solidFill>
                <a:latin typeface="Arimo"/>
              </a:rPr>
              <a:t>RoofingMaterialId</a:t>
            </a:r>
          </a:p>
          <a:p>
            <a:pPr algn="ctr">
              <a:lnSpc>
                <a:spcPts val="4461"/>
              </a:lnSpc>
              <a:spcBef>
                <a:spcPct val="0"/>
              </a:spcBef>
            </a:pPr>
            <a:r>
              <a:rPr lang="en-US" sz="2720" spc="-81">
                <a:solidFill>
                  <a:srgbClr val="000000"/>
                </a:solidFill>
                <a:latin typeface="Arimo"/>
              </a:rPr>
              <a:t>County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616758" y="3534272"/>
            <a:ext cx="3434405" cy="3500567"/>
          </a:xfrm>
          <a:custGeom>
            <a:avLst/>
            <a:gdLst/>
            <a:ahLst/>
            <a:cxnLst/>
            <a:rect l="l" t="t" r="r" b="b"/>
            <a:pathLst>
              <a:path w="3434405" h="3500567">
                <a:moveTo>
                  <a:pt x="0" y="0"/>
                </a:moveTo>
                <a:lnTo>
                  <a:pt x="3434404" y="0"/>
                </a:lnTo>
                <a:lnTo>
                  <a:pt x="3434404" y="3500567"/>
                </a:lnTo>
                <a:lnTo>
                  <a:pt x="0" y="3500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921829" y="3209418"/>
            <a:ext cx="2945681" cy="324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31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2628" spc="-78">
                <a:solidFill>
                  <a:srgbClr val="000000"/>
                </a:solidFill>
                <a:latin typeface="Arimo"/>
              </a:rPr>
              <a:t>RoofAge</a:t>
            </a:r>
          </a:p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2628" spc="-78">
                <a:solidFill>
                  <a:srgbClr val="000000"/>
                </a:solidFill>
                <a:latin typeface="Arimo"/>
              </a:rPr>
              <a:t>AnimalCount</a:t>
            </a:r>
          </a:p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2628" spc="-78">
                <a:solidFill>
                  <a:srgbClr val="000000"/>
                </a:solidFill>
                <a:latin typeface="Arimo"/>
              </a:rPr>
              <a:t>YearsSince</a:t>
            </a:r>
          </a:p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2628" spc="-78">
                <a:solidFill>
                  <a:srgbClr val="000000"/>
                </a:solidFill>
                <a:latin typeface="Arimo"/>
              </a:rPr>
              <a:t>InsuranceScoreLevel</a:t>
            </a:r>
          </a:p>
        </p:txBody>
      </p:sp>
      <p:sp>
        <p:nvSpPr>
          <p:cNvPr id="13" name="Freeform 13"/>
          <p:cNvSpPr/>
          <p:nvPr/>
        </p:nvSpPr>
        <p:spPr>
          <a:xfrm>
            <a:off x="208425" y="3001563"/>
            <a:ext cx="5361795" cy="682410"/>
          </a:xfrm>
          <a:custGeom>
            <a:avLst/>
            <a:gdLst/>
            <a:ahLst/>
            <a:cxnLst/>
            <a:rect l="l" t="t" r="r" b="b"/>
            <a:pathLst>
              <a:path w="5361795" h="682410">
                <a:moveTo>
                  <a:pt x="0" y="0"/>
                </a:moveTo>
                <a:lnTo>
                  <a:pt x="5361796" y="0"/>
                </a:lnTo>
                <a:lnTo>
                  <a:pt x="5361796" y="682410"/>
                </a:lnTo>
                <a:lnTo>
                  <a:pt x="0" y="682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189288" y="2958228"/>
            <a:ext cx="6042775" cy="769080"/>
          </a:xfrm>
          <a:custGeom>
            <a:avLst/>
            <a:gdLst/>
            <a:ahLst/>
            <a:cxnLst/>
            <a:rect l="l" t="t" r="r" b="b"/>
            <a:pathLst>
              <a:path w="6042775" h="769080">
                <a:moveTo>
                  <a:pt x="0" y="0"/>
                </a:moveTo>
                <a:lnTo>
                  <a:pt x="6042774" y="0"/>
                </a:lnTo>
                <a:lnTo>
                  <a:pt x="6042774" y="769080"/>
                </a:lnTo>
                <a:lnTo>
                  <a:pt x="0" y="769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653063" y="3001563"/>
            <a:ext cx="5361795" cy="682410"/>
          </a:xfrm>
          <a:custGeom>
            <a:avLst/>
            <a:gdLst/>
            <a:ahLst/>
            <a:cxnLst/>
            <a:rect l="l" t="t" r="r" b="b"/>
            <a:pathLst>
              <a:path w="5361795" h="682410">
                <a:moveTo>
                  <a:pt x="0" y="0"/>
                </a:moveTo>
                <a:lnTo>
                  <a:pt x="5361795" y="0"/>
                </a:lnTo>
                <a:lnTo>
                  <a:pt x="5361795" y="682410"/>
                </a:lnTo>
                <a:lnTo>
                  <a:pt x="0" y="682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39041" y="482332"/>
            <a:ext cx="13009917" cy="116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42"/>
              </a:lnSpc>
              <a:spcBef>
                <a:spcPct val="0"/>
              </a:spcBef>
            </a:pPr>
            <a:r>
              <a:rPr lang="en-US" sz="8220">
                <a:solidFill>
                  <a:srgbClr val="000000"/>
                </a:solidFill>
                <a:latin typeface="Oswald Bold"/>
              </a:rPr>
              <a:t>MODEL BUILDING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1195" y="3036964"/>
            <a:ext cx="4336256" cy="49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520" spc="-75">
                <a:solidFill>
                  <a:srgbClr val="B1810B"/>
                </a:solidFill>
                <a:latin typeface="Montserrat Classic Bold"/>
              </a:rPr>
              <a:t>One-Hot Encoded Variables: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67636" y="3036964"/>
            <a:ext cx="5286077" cy="49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520" spc="-75">
                <a:solidFill>
                  <a:srgbClr val="B1810B"/>
                </a:solidFill>
                <a:latin typeface="Montserrat Classic Bold"/>
              </a:rPr>
              <a:t>Label (Ordinal) Encoded Variables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43310" y="3036964"/>
            <a:ext cx="3124200" cy="49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520" spc="-75">
                <a:solidFill>
                  <a:srgbClr val="B1810B"/>
                </a:solidFill>
                <a:latin typeface="Montserrat Classic Bold"/>
              </a:rPr>
              <a:t>Numerical Variables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8425" y="9511920"/>
            <a:ext cx="5444097" cy="670043"/>
          </a:xfrm>
          <a:custGeom>
            <a:avLst/>
            <a:gdLst/>
            <a:ahLst/>
            <a:cxnLst/>
            <a:rect l="l" t="t" r="r" b="b"/>
            <a:pathLst>
              <a:path w="5444097" h="670043">
                <a:moveTo>
                  <a:pt x="0" y="0"/>
                </a:moveTo>
                <a:lnTo>
                  <a:pt x="5444098" y="0"/>
                </a:lnTo>
                <a:lnTo>
                  <a:pt x="5444098" y="670043"/>
                </a:lnTo>
                <a:lnTo>
                  <a:pt x="0" y="67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643219" y="2450478"/>
            <a:ext cx="7758956" cy="6226323"/>
          </a:xfrm>
          <a:custGeom>
            <a:avLst/>
            <a:gdLst/>
            <a:ahLst/>
            <a:cxnLst/>
            <a:rect l="l" t="t" r="r" b="b"/>
            <a:pathLst>
              <a:path w="7758956" h="6226323">
                <a:moveTo>
                  <a:pt x="0" y="0"/>
                </a:moveTo>
                <a:lnTo>
                  <a:pt x="7758956" y="0"/>
                </a:lnTo>
                <a:lnTo>
                  <a:pt x="7758956" y="6226323"/>
                </a:lnTo>
                <a:lnTo>
                  <a:pt x="0" y="622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321913" y="7219950"/>
          <a:ext cx="7315200" cy="207645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0.58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0.65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208425" y="2259978"/>
            <a:ext cx="9537506" cy="628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3"/>
              </a:lnSpc>
              <a:spcBef>
                <a:spcPct val="0"/>
              </a:spcBef>
            </a:pPr>
            <a:r>
              <a:rPr lang="en-US" sz="4075" spc="-122">
                <a:solidFill>
                  <a:srgbClr val="E1B441"/>
                </a:solidFill>
                <a:latin typeface="Arimo Bold"/>
              </a:rPr>
              <a:t>MODEL TRAINING AND EVALUATION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475" spc="-74">
                <a:solidFill>
                  <a:srgbClr val="000000"/>
                </a:solidFill>
                <a:latin typeface="Arimo Bold"/>
              </a:rPr>
              <a:t>Data Splitting:</a:t>
            </a:r>
            <a:r>
              <a:rPr lang="en-US" sz="2475" spc="-74">
                <a:solidFill>
                  <a:srgbClr val="000000"/>
                </a:solidFill>
                <a:latin typeface="Arimo"/>
              </a:rPr>
              <a:t> Train (80%) test (20%) split ratio allows for a sufficient amount of data to train the models while still reserving a sizable portion for independent evaluation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475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475" spc="-74">
                <a:solidFill>
                  <a:srgbClr val="000000"/>
                </a:solidFill>
                <a:latin typeface="Arimo Bold"/>
              </a:rPr>
              <a:t>Cross-validation and Hyper-parameter Tuning: </a:t>
            </a:r>
            <a:r>
              <a:rPr lang="en-US" sz="2475" spc="-74">
                <a:solidFill>
                  <a:srgbClr val="000000"/>
                </a:solidFill>
                <a:latin typeface="Arimo"/>
              </a:rPr>
              <a:t>Employed K-Fold cross-validation (5 folds) techniques to ensure model robustness 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475" spc="-74">
                <a:solidFill>
                  <a:srgbClr val="000000"/>
                </a:solidFill>
                <a:latin typeface="Arimo"/>
              </a:rPr>
              <a:t>Hyperparameters tuned to optimize performance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475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475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6683"/>
              </a:lnSpc>
              <a:spcBef>
                <a:spcPct val="0"/>
              </a:spcBef>
            </a:pPr>
            <a:endParaRPr lang="en-US" sz="2475" spc="-74">
              <a:solidFill>
                <a:srgbClr val="000000"/>
              </a:solidFill>
              <a:latin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39041" y="482332"/>
            <a:ext cx="13009917" cy="116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42"/>
              </a:lnSpc>
              <a:spcBef>
                <a:spcPct val="0"/>
              </a:spcBef>
            </a:pPr>
            <a:r>
              <a:rPr lang="en-US" sz="8220">
                <a:solidFill>
                  <a:srgbClr val="000000"/>
                </a:solidFill>
                <a:latin typeface="Oswald Bold"/>
              </a:rPr>
              <a:t>MODEL BUILDING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8425" y="9511920"/>
            <a:ext cx="5444097" cy="670043"/>
          </a:xfrm>
          <a:custGeom>
            <a:avLst/>
            <a:gdLst/>
            <a:ahLst/>
            <a:cxnLst/>
            <a:rect l="l" t="t" r="r" b="b"/>
            <a:pathLst>
              <a:path w="5444097" h="670043">
                <a:moveTo>
                  <a:pt x="0" y="0"/>
                </a:moveTo>
                <a:lnTo>
                  <a:pt x="5444098" y="0"/>
                </a:lnTo>
                <a:lnTo>
                  <a:pt x="5444098" y="670043"/>
                </a:lnTo>
                <a:lnTo>
                  <a:pt x="0" y="67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318454" y="2718191"/>
            <a:ext cx="10379038" cy="6668532"/>
          </a:xfrm>
          <a:custGeom>
            <a:avLst/>
            <a:gdLst/>
            <a:ahLst/>
            <a:cxnLst/>
            <a:rect l="l" t="t" r="r" b="b"/>
            <a:pathLst>
              <a:path w="10379038" h="6668532">
                <a:moveTo>
                  <a:pt x="0" y="0"/>
                </a:moveTo>
                <a:lnTo>
                  <a:pt x="10379038" y="0"/>
                </a:lnTo>
                <a:lnTo>
                  <a:pt x="10379038" y="6668532"/>
                </a:lnTo>
                <a:lnTo>
                  <a:pt x="0" y="6668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8425" y="2652888"/>
            <a:ext cx="7869244" cy="798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9"/>
              </a:lnSpc>
              <a:spcBef>
                <a:spcPct val="0"/>
              </a:spcBef>
            </a:pPr>
            <a:r>
              <a:rPr lang="en-US" sz="4072" spc="-122">
                <a:solidFill>
                  <a:srgbClr val="E1B441"/>
                </a:solidFill>
                <a:latin typeface="Arimo Bold"/>
              </a:rPr>
              <a:t>MODEL SELECTION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r>
              <a:rPr lang="en-US" sz="2473" spc="-74">
                <a:solidFill>
                  <a:srgbClr val="000000"/>
                </a:solidFill>
                <a:latin typeface="Arimo Bold"/>
              </a:rPr>
              <a:t>Models with Best Result: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r>
              <a:rPr lang="en-US" sz="2473" spc="-74">
                <a:solidFill>
                  <a:srgbClr val="000000"/>
                </a:solidFill>
                <a:latin typeface="Arimo"/>
              </a:rPr>
              <a:t> - Identified </a:t>
            </a:r>
            <a:r>
              <a:rPr lang="en-US" sz="2473" spc="-74">
                <a:solidFill>
                  <a:srgbClr val="000000"/>
                </a:solidFill>
                <a:latin typeface="Arimo Bold"/>
              </a:rPr>
              <a:t>RandomForest</a:t>
            </a:r>
            <a:r>
              <a:rPr lang="en-US" sz="2473" spc="-74">
                <a:solidFill>
                  <a:srgbClr val="000000"/>
                </a:solidFill>
                <a:latin typeface="Arimo"/>
              </a:rPr>
              <a:t> and </a:t>
            </a:r>
            <a:r>
              <a:rPr lang="en-US" sz="2473" spc="-74">
                <a:solidFill>
                  <a:srgbClr val="000000"/>
                </a:solidFill>
                <a:latin typeface="Arimo Bold"/>
              </a:rPr>
              <a:t>XGBoost </a:t>
            </a:r>
            <a:r>
              <a:rPr lang="en-US" sz="2473" spc="-74">
                <a:solidFill>
                  <a:srgbClr val="000000"/>
                </a:solidFill>
                <a:latin typeface="Arimo"/>
              </a:rPr>
              <a:t>as the 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r>
              <a:rPr lang="en-US" sz="2473" spc="-74">
                <a:solidFill>
                  <a:srgbClr val="000000"/>
                </a:solidFill>
                <a:latin typeface="Arimo"/>
              </a:rPr>
              <a:t>    top-performing models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4057"/>
              </a:lnSpc>
              <a:spcBef>
                <a:spcPct val="0"/>
              </a:spcBef>
            </a:pPr>
            <a:r>
              <a:rPr lang="en-US" sz="2473" spc="-74">
                <a:solidFill>
                  <a:srgbClr val="000000"/>
                </a:solidFill>
                <a:latin typeface="Arimo Bold"/>
              </a:rPr>
              <a:t>Important Features Identified: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r>
              <a:rPr lang="en-US" sz="2473" spc="-74">
                <a:solidFill>
                  <a:srgbClr val="000000"/>
                </a:solidFill>
                <a:latin typeface="Arimo"/>
              </a:rPr>
              <a:t> - Highlighted features that contribute most to 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r>
              <a:rPr lang="en-US" sz="2473" spc="-74">
                <a:solidFill>
                  <a:srgbClr val="000000"/>
                </a:solidFill>
                <a:latin typeface="Arimo"/>
              </a:rPr>
              <a:t>    detect high-risk houses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4057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6679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6679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6679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39041" y="482332"/>
            <a:ext cx="13009917" cy="116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42"/>
              </a:lnSpc>
              <a:spcBef>
                <a:spcPct val="0"/>
              </a:spcBef>
            </a:pPr>
            <a:r>
              <a:rPr lang="en-US" sz="8220">
                <a:solidFill>
                  <a:srgbClr val="000000"/>
                </a:solidFill>
                <a:latin typeface="Oswald Bold"/>
              </a:rPr>
              <a:t>MODEL EVALUATION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8425" y="9511920"/>
            <a:ext cx="5444097" cy="670043"/>
          </a:xfrm>
          <a:custGeom>
            <a:avLst/>
            <a:gdLst/>
            <a:ahLst/>
            <a:cxnLst/>
            <a:rect l="l" t="t" r="r" b="b"/>
            <a:pathLst>
              <a:path w="5444097" h="670043">
                <a:moveTo>
                  <a:pt x="0" y="0"/>
                </a:moveTo>
                <a:lnTo>
                  <a:pt x="5444098" y="0"/>
                </a:lnTo>
                <a:lnTo>
                  <a:pt x="5444098" y="670043"/>
                </a:lnTo>
                <a:lnTo>
                  <a:pt x="0" y="67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643219" y="2450478"/>
            <a:ext cx="7758956" cy="6226323"/>
          </a:xfrm>
          <a:custGeom>
            <a:avLst/>
            <a:gdLst/>
            <a:ahLst/>
            <a:cxnLst/>
            <a:rect l="l" t="t" r="r" b="b"/>
            <a:pathLst>
              <a:path w="7758956" h="6226323">
                <a:moveTo>
                  <a:pt x="0" y="0"/>
                </a:moveTo>
                <a:lnTo>
                  <a:pt x="7758956" y="0"/>
                </a:lnTo>
                <a:lnTo>
                  <a:pt x="7758956" y="6226323"/>
                </a:lnTo>
                <a:lnTo>
                  <a:pt x="0" y="622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321913" y="7219950"/>
          <a:ext cx="7315200" cy="207645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0.58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42"/>
                        </a:lnSpc>
                        <a:defRPr/>
                      </a:pPr>
                      <a:r>
                        <a:rPr lang="en-US" sz="2459">
                          <a:solidFill>
                            <a:srgbClr val="000000"/>
                          </a:solidFill>
                          <a:latin typeface="Arimo"/>
                        </a:rPr>
                        <a:t>0.65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208425" y="2259978"/>
            <a:ext cx="9537506" cy="628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3"/>
              </a:lnSpc>
              <a:spcBef>
                <a:spcPct val="0"/>
              </a:spcBef>
            </a:pPr>
            <a:r>
              <a:rPr lang="en-US" sz="4075" spc="-122">
                <a:solidFill>
                  <a:srgbClr val="E1B441"/>
                </a:solidFill>
                <a:latin typeface="Arimo Bold"/>
              </a:rPr>
              <a:t>MODEL TRAINING AND EVALUATION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475" spc="-74">
                <a:solidFill>
                  <a:srgbClr val="000000"/>
                </a:solidFill>
                <a:latin typeface="Arimo Bold"/>
              </a:rPr>
              <a:t>Data Splitting:</a:t>
            </a:r>
            <a:r>
              <a:rPr lang="en-US" sz="2475" spc="-74">
                <a:solidFill>
                  <a:srgbClr val="000000"/>
                </a:solidFill>
                <a:latin typeface="Arimo"/>
              </a:rPr>
              <a:t> Train (70%) test (30%) split ratio allows for a sufficient amount of data to train the models while still reserving a sizable portion for independent evaluation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475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475" spc="-74">
                <a:solidFill>
                  <a:srgbClr val="000000"/>
                </a:solidFill>
                <a:latin typeface="Arimo Bold"/>
              </a:rPr>
              <a:t>Cross-validation and Hyper-parameter Tuning: </a:t>
            </a:r>
            <a:r>
              <a:rPr lang="en-US" sz="2475" spc="-74">
                <a:solidFill>
                  <a:srgbClr val="000000"/>
                </a:solidFill>
                <a:latin typeface="Arimo"/>
              </a:rPr>
              <a:t>Employed K-Fold cross-validation (5 folds) techniques to ensure model robustness 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475" spc="-74">
                <a:solidFill>
                  <a:srgbClr val="000000"/>
                </a:solidFill>
                <a:latin typeface="Arimo"/>
              </a:rPr>
              <a:t>Hyperparameters tuned to optimize performance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475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475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6683"/>
              </a:lnSpc>
              <a:spcBef>
                <a:spcPct val="0"/>
              </a:spcBef>
            </a:pPr>
            <a:endParaRPr lang="en-US" sz="2475" spc="-74">
              <a:solidFill>
                <a:srgbClr val="000000"/>
              </a:solidFill>
              <a:latin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39041" y="482332"/>
            <a:ext cx="13009917" cy="116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42"/>
              </a:lnSpc>
              <a:spcBef>
                <a:spcPct val="0"/>
              </a:spcBef>
            </a:pPr>
            <a:r>
              <a:rPr lang="en-US" sz="8220">
                <a:solidFill>
                  <a:srgbClr val="000000"/>
                </a:solidFill>
                <a:latin typeface="Oswald Bold"/>
              </a:rPr>
              <a:t>MODEL BUILDING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261819">
            <a:off x="-2556757" y="-394513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24321" y="858563"/>
            <a:ext cx="13063876" cy="8252252"/>
            <a:chOff x="0" y="0"/>
            <a:chExt cx="128671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6718" cy="812800"/>
            </a:xfrm>
            <a:custGeom>
              <a:avLst/>
              <a:gdLst/>
              <a:ahLst/>
              <a:cxnLst/>
              <a:rect l="l" t="t" r="r" b="b"/>
              <a:pathLst>
                <a:path w="1286718" h="812800">
                  <a:moveTo>
                    <a:pt x="0" y="0"/>
                  </a:moveTo>
                  <a:lnTo>
                    <a:pt x="1286718" y="0"/>
                  </a:lnTo>
                  <a:lnTo>
                    <a:pt x="12867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286718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7686" y="407417"/>
            <a:ext cx="13063876" cy="8252252"/>
            <a:chOff x="0" y="0"/>
            <a:chExt cx="1286718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6718" cy="812800"/>
            </a:xfrm>
            <a:custGeom>
              <a:avLst/>
              <a:gdLst/>
              <a:ahLst/>
              <a:cxnLst/>
              <a:rect l="l" t="t" r="r" b="b"/>
              <a:pathLst>
                <a:path w="1286718" h="812800">
                  <a:moveTo>
                    <a:pt x="0" y="0"/>
                  </a:moveTo>
                  <a:lnTo>
                    <a:pt x="1286718" y="0"/>
                  </a:lnTo>
                  <a:lnTo>
                    <a:pt x="12867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286718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130502" y="7596168"/>
            <a:ext cx="2405333" cy="1828053"/>
          </a:xfrm>
          <a:custGeom>
            <a:avLst/>
            <a:gdLst/>
            <a:ahLst/>
            <a:cxnLst/>
            <a:rect l="l" t="t" r="r" b="b"/>
            <a:pathLst>
              <a:path w="2405333" h="1828053">
                <a:moveTo>
                  <a:pt x="2405332" y="0"/>
                </a:moveTo>
                <a:lnTo>
                  <a:pt x="0" y="0"/>
                </a:lnTo>
                <a:lnTo>
                  <a:pt x="0" y="1828053"/>
                </a:lnTo>
                <a:lnTo>
                  <a:pt x="2405332" y="1828053"/>
                </a:lnTo>
                <a:lnTo>
                  <a:pt x="240533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24321" y="1087163"/>
            <a:ext cx="9634702" cy="135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24"/>
              </a:lnSpc>
              <a:spcBef>
                <a:spcPct val="0"/>
              </a:spcBef>
            </a:pPr>
            <a:r>
              <a:rPr lang="en-US" sz="10438">
                <a:solidFill>
                  <a:srgbClr val="000000"/>
                </a:solidFill>
                <a:latin typeface="Oswald Bold"/>
              </a:rPr>
              <a:t>BENEFITS</a:t>
            </a:r>
          </a:p>
        </p:txBody>
      </p:sp>
      <p:sp>
        <p:nvSpPr>
          <p:cNvPr id="11" name="Freeform 11"/>
          <p:cNvSpPr/>
          <p:nvPr/>
        </p:nvSpPr>
        <p:spPr>
          <a:xfrm rot="5400000">
            <a:off x="4757355" y="1599031"/>
            <a:ext cx="4866875" cy="9270238"/>
          </a:xfrm>
          <a:custGeom>
            <a:avLst/>
            <a:gdLst/>
            <a:ahLst/>
            <a:cxnLst/>
            <a:rect l="l" t="t" r="r" b="b"/>
            <a:pathLst>
              <a:path w="4866875" h="9270238">
                <a:moveTo>
                  <a:pt x="0" y="0"/>
                </a:moveTo>
                <a:lnTo>
                  <a:pt x="4866875" y="0"/>
                </a:lnTo>
                <a:lnTo>
                  <a:pt x="4866875" y="9270237"/>
                </a:lnTo>
                <a:lnTo>
                  <a:pt x="0" y="9270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5973341" y="5140903"/>
            <a:ext cx="2434904" cy="4618463"/>
          </a:xfrm>
          <a:custGeom>
            <a:avLst/>
            <a:gdLst/>
            <a:ahLst/>
            <a:cxnLst/>
            <a:rect l="l" t="t" r="r" b="b"/>
            <a:pathLst>
              <a:path w="2434904" h="4618463">
                <a:moveTo>
                  <a:pt x="0" y="0"/>
                </a:moveTo>
                <a:lnTo>
                  <a:pt x="2434904" y="0"/>
                </a:lnTo>
                <a:lnTo>
                  <a:pt x="2434904" y="4618464"/>
                </a:lnTo>
                <a:lnTo>
                  <a:pt x="0" y="461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834511" y="7338846"/>
            <a:ext cx="2712563" cy="1320823"/>
          </a:xfrm>
          <a:custGeom>
            <a:avLst/>
            <a:gdLst/>
            <a:ahLst/>
            <a:cxnLst/>
            <a:rect l="l" t="t" r="r" b="b"/>
            <a:pathLst>
              <a:path w="2712563" h="1320823">
                <a:moveTo>
                  <a:pt x="0" y="0"/>
                </a:moveTo>
                <a:lnTo>
                  <a:pt x="2712563" y="0"/>
                </a:lnTo>
                <a:lnTo>
                  <a:pt x="2712563" y="1320823"/>
                </a:lnTo>
                <a:lnTo>
                  <a:pt x="0" y="1320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087314" y="6949139"/>
            <a:ext cx="1484094" cy="1399975"/>
          </a:xfrm>
          <a:custGeom>
            <a:avLst/>
            <a:gdLst/>
            <a:ahLst/>
            <a:cxnLst/>
            <a:rect l="l" t="t" r="r" b="b"/>
            <a:pathLst>
              <a:path w="1484094" h="1399975">
                <a:moveTo>
                  <a:pt x="0" y="0"/>
                </a:moveTo>
                <a:lnTo>
                  <a:pt x="1484093" y="0"/>
                </a:lnTo>
                <a:lnTo>
                  <a:pt x="1484093" y="1399975"/>
                </a:lnTo>
                <a:lnTo>
                  <a:pt x="0" y="1399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363495" y="5090161"/>
            <a:ext cx="1471017" cy="1471017"/>
          </a:xfrm>
          <a:custGeom>
            <a:avLst/>
            <a:gdLst/>
            <a:ahLst/>
            <a:cxnLst/>
            <a:rect l="l" t="t" r="r" b="b"/>
            <a:pathLst>
              <a:path w="1471017" h="1471017">
                <a:moveTo>
                  <a:pt x="0" y="0"/>
                </a:moveTo>
                <a:lnTo>
                  <a:pt x="1471016" y="0"/>
                </a:lnTo>
                <a:lnTo>
                  <a:pt x="1471016" y="1471017"/>
                </a:lnTo>
                <a:lnTo>
                  <a:pt x="0" y="14710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442303" y="4347285"/>
            <a:ext cx="1496979" cy="1485752"/>
          </a:xfrm>
          <a:custGeom>
            <a:avLst/>
            <a:gdLst/>
            <a:ahLst/>
            <a:cxnLst/>
            <a:rect l="l" t="t" r="r" b="b"/>
            <a:pathLst>
              <a:path w="1496979" h="1485752">
                <a:moveTo>
                  <a:pt x="0" y="0"/>
                </a:moveTo>
                <a:lnTo>
                  <a:pt x="1496979" y="0"/>
                </a:lnTo>
                <a:lnTo>
                  <a:pt x="1496979" y="1485752"/>
                </a:lnTo>
                <a:lnTo>
                  <a:pt x="0" y="14857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607703" y="5067682"/>
            <a:ext cx="1421370" cy="1428513"/>
          </a:xfrm>
          <a:custGeom>
            <a:avLst/>
            <a:gdLst/>
            <a:ahLst/>
            <a:cxnLst/>
            <a:rect l="l" t="t" r="r" b="b"/>
            <a:pathLst>
              <a:path w="1421370" h="1428513">
                <a:moveTo>
                  <a:pt x="0" y="0"/>
                </a:moveTo>
                <a:lnTo>
                  <a:pt x="1421370" y="0"/>
                </a:lnTo>
                <a:lnTo>
                  <a:pt x="1421370" y="1428513"/>
                </a:lnTo>
                <a:lnTo>
                  <a:pt x="0" y="1428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805843" y="6949139"/>
            <a:ext cx="1555425" cy="1374607"/>
          </a:xfrm>
          <a:custGeom>
            <a:avLst/>
            <a:gdLst/>
            <a:ahLst/>
            <a:cxnLst/>
            <a:rect l="l" t="t" r="r" b="b"/>
            <a:pathLst>
              <a:path w="1555425" h="1374607">
                <a:moveTo>
                  <a:pt x="0" y="0"/>
                </a:moveTo>
                <a:lnTo>
                  <a:pt x="1555426" y="0"/>
                </a:lnTo>
                <a:lnTo>
                  <a:pt x="1555426" y="1374607"/>
                </a:lnTo>
                <a:lnTo>
                  <a:pt x="0" y="13746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5863389" y="7801443"/>
            <a:ext cx="2712563" cy="54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2"/>
              </a:lnSpc>
              <a:spcBef>
                <a:spcPct val="0"/>
              </a:spcBef>
            </a:pPr>
            <a:r>
              <a:rPr lang="en-US" sz="3223" spc="161">
                <a:solidFill>
                  <a:srgbClr val="FFFFFF"/>
                </a:solidFill>
                <a:latin typeface="Glacial Indifference Bold"/>
              </a:rPr>
              <a:t>BENEFITS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207" y="5669106"/>
            <a:ext cx="3434067" cy="101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2753">
                <a:solidFill>
                  <a:srgbClr val="000000"/>
                </a:solidFill>
                <a:latin typeface="Arial Bold"/>
              </a:rPr>
              <a:t>Improved </a:t>
            </a:r>
          </a:p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Arial Bold"/>
              </a:rPr>
              <a:t>Efficiency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12327" y="3686412"/>
            <a:ext cx="3434067" cy="101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2753">
                <a:solidFill>
                  <a:srgbClr val="000000"/>
                </a:solidFill>
                <a:latin typeface="Arial Bold"/>
              </a:rPr>
              <a:t>Increased </a:t>
            </a:r>
          </a:p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Arial Bold"/>
              </a:rPr>
              <a:t>Accuracy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02637" y="3006858"/>
            <a:ext cx="3434067" cy="53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Arial Bold"/>
              </a:rPr>
              <a:t>Reduced Risk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80461" y="3686412"/>
            <a:ext cx="3434067" cy="101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2753">
                <a:solidFill>
                  <a:srgbClr val="000000"/>
                </a:solidFill>
                <a:latin typeface="Arial Bold"/>
              </a:rPr>
              <a:t>Lower </a:t>
            </a:r>
          </a:p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Arial Bold"/>
              </a:rPr>
              <a:t>Costs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97494" y="5667639"/>
            <a:ext cx="3434067" cy="101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2753">
                <a:solidFill>
                  <a:srgbClr val="000000"/>
                </a:solidFill>
                <a:latin typeface="Arial Bold"/>
              </a:rPr>
              <a:t>Higher Customer</a:t>
            </a:r>
          </a:p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Arial Bold"/>
              </a:rPr>
              <a:t>Satisfaction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05352"/>
            <a:ext cx="18587184" cy="4096839"/>
            <a:chOff x="0" y="0"/>
            <a:chExt cx="4895390" cy="1079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5390" cy="1079003"/>
            </a:xfrm>
            <a:custGeom>
              <a:avLst/>
              <a:gdLst/>
              <a:ahLst/>
              <a:cxnLst/>
              <a:rect l="l" t="t" r="r" b="b"/>
              <a:pathLst>
                <a:path w="4895390" h="1079003">
                  <a:moveTo>
                    <a:pt x="0" y="0"/>
                  </a:moveTo>
                  <a:lnTo>
                    <a:pt x="4895390" y="0"/>
                  </a:lnTo>
                  <a:lnTo>
                    <a:pt x="4895390" y="1079003"/>
                  </a:lnTo>
                  <a:lnTo>
                    <a:pt x="0" y="107900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95390" cy="117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2763" y="3052495"/>
            <a:ext cx="15656537" cy="6005780"/>
            <a:chOff x="0" y="0"/>
            <a:chExt cx="3097611" cy="11882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97611" cy="1188230"/>
            </a:xfrm>
            <a:custGeom>
              <a:avLst/>
              <a:gdLst/>
              <a:ahLst/>
              <a:cxnLst/>
              <a:rect l="l" t="t" r="r" b="b"/>
              <a:pathLst>
                <a:path w="3097611" h="1188230">
                  <a:moveTo>
                    <a:pt x="0" y="0"/>
                  </a:moveTo>
                  <a:lnTo>
                    <a:pt x="3097611" y="0"/>
                  </a:lnTo>
                  <a:lnTo>
                    <a:pt x="3097611" y="1188230"/>
                  </a:lnTo>
                  <a:lnTo>
                    <a:pt x="0" y="1188230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3097611" cy="1283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6140" y="2732311"/>
            <a:ext cx="15600924" cy="5913725"/>
            <a:chOff x="0" y="0"/>
            <a:chExt cx="3086608" cy="1170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86608" cy="1170017"/>
            </a:xfrm>
            <a:custGeom>
              <a:avLst/>
              <a:gdLst/>
              <a:ahLst/>
              <a:cxnLst/>
              <a:rect l="l" t="t" r="r" b="b"/>
              <a:pathLst>
                <a:path w="3086608" h="1170017">
                  <a:moveTo>
                    <a:pt x="0" y="0"/>
                  </a:moveTo>
                  <a:lnTo>
                    <a:pt x="3086608" y="0"/>
                  </a:lnTo>
                  <a:lnTo>
                    <a:pt x="3086608" y="1170017"/>
                  </a:lnTo>
                  <a:lnTo>
                    <a:pt x="0" y="1170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3086608" cy="1265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r>
                <a:rPr lang="en-US" sz="1959" spc="-58">
                  <a:solidFill>
                    <a:srgbClr val="000000"/>
                  </a:solidFill>
                  <a:latin typeface="Courier Prime"/>
                </a:rPr>
                <a:t> </a:t>
              </a:r>
            </a:p>
            <a:p>
              <a:pPr algn="ctr">
                <a:lnSpc>
                  <a:spcPts val="3213"/>
                </a:lnSpc>
              </a:pPr>
              <a:endParaRPr lang="en-US" sz="1959" spc="-58">
                <a:solidFill>
                  <a:srgbClr val="000000"/>
                </a:solidFill>
                <a:latin typeface="Courier Prime"/>
              </a:endParaRPr>
            </a:p>
            <a:p>
              <a:pPr algn="ctr">
                <a:lnSpc>
                  <a:spcPts val="3213"/>
                </a:lnSpc>
              </a:pPr>
              <a:endParaRPr lang="en-US" sz="1959" spc="-58">
                <a:solidFill>
                  <a:srgbClr val="000000"/>
                </a:solidFill>
                <a:latin typeface="Courier Prime"/>
              </a:endParaRPr>
            </a:p>
            <a:p>
              <a:pPr algn="ctr">
                <a:lnSpc>
                  <a:spcPts val="3213"/>
                </a:lnSpc>
              </a:pPr>
              <a:endParaRPr lang="en-US" sz="1959" spc="-58">
                <a:solidFill>
                  <a:srgbClr val="000000"/>
                </a:solidFill>
                <a:latin typeface="Courier Prime"/>
              </a:endParaRPr>
            </a:p>
            <a:p>
              <a:pPr algn="ctr">
                <a:lnSpc>
                  <a:spcPts val="3213"/>
                </a:lnSpc>
              </a:pPr>
              <a:endParaRPr lang="en-US" sz="1959" spc="-58">
                <a:solidFill>
                  <a:srgbClr val="000000"/>
                </a:solidFill>
                <a:latin typeface="Courier Prime"/>
              </a:endParaRPr>
            </a:p>
            <a:p>
              <a:pPr algn="ctr">
                <a:lnSpc>
                  <a:spcPts val="3213"/>
                </a:lnSpc>
              </a:pPr>
              <a:endParaRPr lang="en-US" sz="1959" spc="-58">
                <a:solidFill>
                  <a:srgbClr val="000000"/>
                </a:solidFill>
                <a:latin typeface="Courier Prime"/>
              </a:endParaRPr>
            </a:p>
            <a:p>
              <a:pPr algn="ctr">
                <a:lnSpc>
                  <a:spcPts val="5345"/>
                </a:lnSpc>
              </a:pPr>
              <a:r>
                <a:rPr lang="en-US" sz="3259" spc="-97">
                  <a:solidFill>
                    <a:srgbClr val="000000"/>
                  </a:solidFill>
                  <a:latin typeface="Oswald"/>
                </a:rPr>
                <a:t>       Ashvin Raj       Chu-Yun Hsiao       Raghav Chadha       Xiaoyu Guan       Yi-Chun Huang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023799" y="3521098"/>
            <a:ext cx="12240402" cy="2876724"/>
          </a:xfrm>
          <a:custGeom>
            <a:avLst/>
            <a:gdLst/>
            <a:ahLst/>
            <a:cxnLst/>
            <a:rect l="l" t="t" r="r" b="b"/>
            <a:pathLst>
              <a:path w="12240402" h="2876724">
                <a:moveTo>
                  <a:pt x="0" y="0"/>
                </a:moveTo>
                <a:lnTo>
                  <a:pt x="12240402" y="0"/>
                </a:lnTo>
                <a:lnTo>
                  <a:pt x="12240402" y="2876724"/>
                </a:lnTo>
                <a:lnTo>
                  <a:pt x="0" y="2876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7" r="-10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626429"/>
            <a:ext cx="7951851" cy="169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30"/>
              </a:lnSpc>
              <a:spcBef>
                <a:spcPct val="0"/>
              </a:spcBef>
            </a:pPr>
            <a:r>
              <a:rPr lang="en-US" sz="13021">
                <a:solidFill>
                  <a:srgbClr val="CEB891"/>
                </a:solidFill>
                <a:latin typeface="Oswald Bold"/>
              </a:rPr>
              <a:t>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6140" y="8550786"/>
            <a:ext cx="15600924" cy="38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 </a:t>
            </a:r>
          </a:p>
        </p:txBody>
      </p:sp>
      <p:sp>
        <p:nvSpPr>
          <p:cNvPr id="14" name="Freeform 14"/>
          <p:cNvSpPr/>
          <p:nvPr/>
        </p:nvSpPr>
        <p:spPr>
          <a:xfrm>
            <a:off x="208425" y="9511920"/>
            <a:ext cx="5444097" cy="670043"/>
          </a:xfrm>
          <a:custGeom>
            <a:avLst/>
            <a:gdLst/>
            <a:ahLst/>
            <a:cxnLst/>
            <a:rect l="l" t="t" r="r" b="b"/>
            <a:pathLst>
              <a:path w="5444097" h="670043">
                <a:moveTo>
                  <a:pt x="0" y="0"/>
                </a:moveTo>
                <a:lnTo>
                  <a:pt x="5444098" y="0"/>
                </a:lnTo>
                <a:lnTo>
                  <a:pt x="5444098" y="670043"/>
                </a:lnTo>
                <a:lnTo>
                  <a:pt x="0" y="67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1111642">
            <a:off x="10371497" y="-4989771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53556" y="0"/>
            <a:ext cx="7134444" cy="10287000"/>
            <a:chOff x="0" y="0"/>
            <a:chExt cx="951259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834" r="811"/>
            <a:stretch>
              <a:fillRect/>
            </a:stretch>
          </p:blipFill>
          <p:spPr>
            <a:xfrm>
              <a:off x="0" y="0"/>
              <a:ext cx="9512593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10261819">
            <a:off x="-2556757" y="-394513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39199" y="1692342"/>
            <a:ext cx="11743947" cy="7418473"/>
            <a:chOff x="0" y="0"/>
            <a:chExt cx="128671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6718" cy="812800"/>
            </a:xfrm>
            <a:custGeom>
              <a:avLst/>
              <a:gdLst/>
              <a:ahLst/>
              <a:cxnLst/>
              <a:rect l="l" t="t" r="r" b="b"/>
              <a:pathLst>
                <a:path w="1286718" h="812800">
                  <a:moveTo>
                    <a:pt x="0" y="0"/>
                  </a:moveTo>
                  <a:lnTo>
                    <a:pt x="1286718" y="0"/>
                  </a:lnTo>
                  <a:lnTo>
                    <a:pt x="12867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286718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286779"/>
            <a:ext cx="11743947" cy="7418473"/>
            <a:chOff x="0" y="0"/>
            <a:chExt cx="1286718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6718" cy="812800"/>
            </a:xfrm>
            <a:custGeom>
              <a:avLst/>
              <a:gdLst/>
              <a:ahLst/>
              <a:cxnLst/>
              <a:rect l="l" t="t" r="r" b="b"/>
              <a:pathLst>
                <a:path w="1286718" h="812800">
                  <a:moveTo>
                    <a:pt x="0" y="0"/>
                  </a:moveTo>
                  <a:lnTo>
                    <a:pt x="1286718" y="0"/>
                  </a:lnTo>
                  <a:lnTo>
                    <a:pt x="12867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1286718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5130502" y="7596168"/>
            <a:ext cx="2405333" cy="1828053"/>
          </a:xfrm>
          <a:custGeom>
            <a:avLst/>
            <a:gdLst/>
            <a:ahLst/>
            <a:cxnLst/>
            <a:rect l="l" t="t" r="r" b="b"/>
            <a:pathLst>
              <a:path w="2405333" h="1828053">
                <a:moveTo>
                  <a:pt x="2405332" y="0"/>
                </a:moveTo>
                <a:lnTo>
                  <a:pt x="0" y="0"/>
                </a:lnTo>
                <a:lnTo>
                  <a:pt x="0" y="1828053"/>
                </a:lnTo>
                <a:lnTo>
                  <a:pt x="2405332" y="1828053"/>
                </a:lnTo>
                <a:lnTo>
                  <a:pt x="24053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59197" y="1818642"/>
            <a:ext cx="9634702" cy="135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24"/>
              </a:lnSpc>
              <a:spcBef>
                <a:spcPct val="0"/>
              </a:spcBef>
            </a:pPr>
            <a:r>
              <a:rPr lang="en-US" sz="10438">
                <a:solidFill>
                  <a:srgbClr val="000000"/>
                </a:solidFill>
                <a:latin typeface="Oswald Bold"/>
              </a:rPr>
              <a:t>DEPLOYMENT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768" y="5066529"/>
            <a:ext cx="2871548" cy="287154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9508262" y="8117121"/>
            <a:ext cx="160414" cy="210009"/>
            <a:chOff x="0" y="0"/>
            <a:chExt cx="63677" cy="833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677" cy="83364"/>
            </a:xfrm>
            <a:custGeom>
              <a:avLst/>
              <a:gdLst/>
              <a:ahLst/>
              <a:cxnLst/>
              <a:rect l="l" t="t" r="r" b="b"/>
              <a:pathLst>
                <a:path w="63677" h="83364">
                  <a:moveTo>
                    <a:pt x="0" y="0"/>
                  </a:moveTo>
                  <a:lnTo>
                    <a:pt x="63677" y="0"/>
                  </a:lnTo>
                  <a:lnTo>
                    <a:pt x="63677" y="83364"/>
                  </a:lnTo>
                  <a:lnTo>
                    <a:pt x="0" y="83364"/>
                  </a:lnTo>
                  <a:close/>
                </a:path>
              </a:pathLst>
            </a:custGeom>
            <a:solidFill>
              <a:srgbClr val="F2BB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3677" cy="13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08262" y="7907112"/>
            <a:ext cx="160414" cy="210009"/>
            <a:chOff x="0" y="0"/>
            <a:chExt cx="63677" cy="833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677" cy="83364"/>
            </a:xfrm>
            <a:custGeom>
              <a:avLst/>
              <a:gdLst/>
              <a:ahLst/>
              <a:cxnLst/>
              <a:rect l="l" t="t" r="r" b="b"/>
              <a:pathLst>
                <a:path w="63677" h="83364">
                  <a:moveTo>
                    <a:pt x="0" y="0"/>
                  </a:moveTo>
                  <a:lnTo>
                    <a:pt x="63677" y="0"/>
                  </a:lnTo>
                  <a:lnTo>
                    <a:pt x="63677" y="83364"/>
                  </a:lnTo>
                  <a:lnTo>
                    <a:pt x="0" y="83364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3677" cy="13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1"/>
                </a:lnSpc>
              </a:pPr>
              <a:endParaRPr/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4768" y="2194035"/>
            <a:ext cx="2871548" cy="2871548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2420539" y="3345809"/>
            <a:ext cx="5784478" cy="2434153"/>
          </a:xfrm>
          <a:custGeom>
            <a:avLst/>
            <a:gdLst/>
            <a:ahLst/>
            <a:cxnLst/>
            <a:rect l="l" t="t" r="r" b="b"/>
            <a:pathLst>
              <a:path w="5784478" h="2434153">
                <a:moveTo>
                  <a:pt x="0" y="0"/>
                </a:moveTo>
                <a:lnTo>
                  <a:pt x="5784478" y="0"/>
                </a:lnTo>
                <a:lnTo>
                  <a:pt x="5784478" y="2434154"/>
                </a:lnTo>
                <a:lnTo>
                  <a:pt x="0" y="2434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412" b="-1032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765344" y="6020447"/>
            <a:ext cx="5202820" cy="2201678"/>
          </a:xfrm>
          <a:custGeom>
            <a:avLst/>
            <a:gdLst/>
            <a:ahLst/>
            <a:cxnLst/>
            <a:rect l="l" t="t" r="r" b="b"/>
            <a:pathLst>
              <a:path w="5202820" h="2201678">
                <a:moveTo>
                  <a:pt x="0" y="0"/>
                </a:moveTo>
                <a:lnTo>
                  <a:pt x="5202820" y="0"/>
                </a:lnTo>
                <a:lnTo>
                  <a:pt x="5202820" y="2201678"/>
                </a:lnTo>
                <a:lnTo>
                  <a:pt x="0" y="22016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93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9756729" y="7858849"/>
            <a:ext cx="2432277" cy="50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2"/>
              </a:lnSpc>
            </a:pPr>
            <a:r>
              <a:rPr lang="en-US" sz="1394">
                <a:solidFill>
                  <a:srgbClr val="000000"/>
                </a:solidFill>
                <a:latin typeface="Arial Bold"/>
              </a:rPr>
              <a:t>Essential Inspections</a:t>
            </a:r>
          </a:p>
          <a:p>
            <a:pPr algn="l">
              <a:lnSpc>
                <a:spcPts val="1952"/>
              </a:lnSpc>
              <a:spcBef>
                <a:spcPct val="0"/>
              </a:spcBef>
            </a:pPr>
            <a:r>
              <a:rPr lang="en-US" sz="1394">
                <a:solidFill>
                  <a:srgbClr val="000000"/>
                </a:solidFill>
                <a:latin typeface="Arial Bold"/>
              </a:rPr>
              <a:t>Redundant Inspections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01231" y="5448236"/>
            <a:ext cx="1543272" cy="4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  <a:spcBef>
                <a:spcPct val="0"/>
              </a:spcBef>
            </a:pPr>
            <a:r>
              <a:rPr lang="en-US" sz="2293">
                <a:solidFill>
                  <a:srgbClr val="000000"/>
                </a:solidFill>
                <a:latin typeface="Arial Bold"/>
              </a:rPr>
              <a:t>11%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44000" y="4967872"/>
            <a:ext cx="3267075" cy="27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"/>
              </a:lnSpc>
              <a:spcBef>
                <a:spcPct val="0"/>
              </a:spcBef>
            </a:pPr>
            <a:r>
              <a:rPr lang="en-US" sz="1360">
                <a:solidFill>
                  <a:srgbClr val="000000"/>
                </a:solidFill>
                <a:latin typeface="Arial Bold"/>
              </a:rPr>
              <a:t>Expected yearly Inspection results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54064" y="6735053"/>
            <a:ext cx="1543272" cy="4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  <a:spcBef>
                <a:spcPct val="0"/>
              </a:spcBef>
            </a:pPr>
            <a:r>
              <a:rPr lang="en-US" sz="2293">
                <a:solidFill>
                  <a:srgbClr val="000000"/>
                </a:solidFill>
                <a:latin typeface="Arial Bold"/>
              </a:rPr>
              <a:t>89%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22263" y="2908889"/>
            <a:ext cx="1543272" cy="4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  <a:spcBef>
                <a:spcPct val="0"/>
              </a:spcBef>
            </a:pPr>
            <a:r>
              <a:rPr lang="en-US" sz="2293">
                <a:solidFill>
                  <a:srgbClr val="000000"/>
                </a:solidFill>
                <a:latin typeface="Arial Bold"/>
              </a:rPr>
              <a:t>49%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2095378"/>
            <a:ext cx="3267075" cy="27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"/>
              </a:lnSpc>
              <a:spcBef>
                <a:spcPct val="0"/>
              </a:spcBef>
            </a:pPr>
            <a:r>
              <a:rPr lang="en-US" sz="1360">
                <a:solidFill>
                  <a:srgbClr val="000000"/>
                </a:solidFill>
                <a:latin typeface="Arial Bold"/>
              </a:rPr>
              <a:t>Current yearly Inspection results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05362" y="3806106"/>
            <a:ext cx="1543272" cy="4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  <a:spcBef>
                <a:spcPct val="0"/>
              </a:spcBef>
            </a:pPr>
            <a:r>
              <a:rPr lang="en-US" sz="2293">
                <a:solidFill>
                  <a:srgbClr val="000000"/>
                </a:solidFill>
                <a:latin typeface="Arial Bold"/>
              </a:rPr>
              <a:t>51%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05712" y="3927931"/>
            <a:ext cx="9440048" cy="5075761"/>
          </a:xfrm>
          <a:custGeom>
            <a:avLst/>
            <a:gdLst/>
            <a:ahLst/>
            <a:cxnLst/>
            <a:rect l="l" t="t" r="r" b="b"/>
            <a:pathLst>
              <a:path w="9440048" h="5075761">
                <a:moveTo>
                  <a:pt x="0" y="0"/>
                </a:moveTo>
                <a:lnTo>
                  <a:pt x="9440047" y="0"/>
                </a:lnTo>
                <a:lnTo>
                  <a:pt x="9440047" y="5075761"/>
                </a:lnTo>
                <a:lnTo>
                  <a:pt x="0" y="5075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68803" y="607238"/>
            <a:ext cx="8132329" cy="135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24"/>
              </a:lnSpc>
              <a:spcBef>
                <a:spcPct val="0"/>
              </a:spcBef>
            </a:pPr>
            <a:r>
              <a:rPr lang="en-US" sz="10438">
                <a:solidFill>
                  <a:srgbClr val="000000"/>
                </a:solidFill>
                <a:latin typeface="Oswald Bold"/>
              </a:rPr>
              <a:t>FUTURE SCOPE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3464" y="2933320"/>
            <a:ext cx="11920361" cy="74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010" lvl="1" indent="-410505" algn="l">
              <a:lnSpc>
                <a:spcPts val="6236"/>
              </a:lnSpc>
              <a:spcBef>
                <a:spcPct val="0"/>
              </a:spcBef>
              <a:buAutoNum type="arabicPeriod"/>
            </a:pPr>
            <a:r>
              <a:rPr lang="en-US" sz="3802" spc="-114">
                <a:solidFill>
                  <a:srgbClr val="000000"/>
                </a:solidFill>
                <a:latin typeface="DM Sans"/>
              </a:rPr>
              <a:t> Adjust model for market instability and Inflation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8803" y="607238"/>
            <a:ext cx="8132329" cy="135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24"/>
              </a:lnSpc>
              <a:spcBef>
                <a:spcPct val="0"/>
              </a:spcBef>
            </a:pPr>
            <a:r>
              <a:rPr lang="en-US" sz="10438">
                <a:solidFill>
                  <a:srgbClr val="000000"/>
                </a:solidFill>
                <a:latin typeface="Oswald Bold"/>
              </a:rPr>
              <a:t>FUTURE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3464" y="2933320"/>
            <a:ext cx="11920361" cy="74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010" lvl="1" indent="-410505" algn="l">
              <a:lnSpc>
                <a:spcPts val="6236"/>
              </a:lnSpc>
              <a:spcBef>
                <a:spcPct val="0"/>
              </a:spcBef>
              <a:buAutoNum type="arabicPeriod"/>
            </a:pPr>
            <a:r>
              <a:rPr lang="en-US" sz="3802" spc="-114">
                <a:solidFill>
                  <a:srgbClr val="000000"/>
                </a:solidFill>
                <a:latin typeface="DM Sans"/>
              </a:rPr>
              <a:t> Adjust model for market instability and Inflation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3450" y="4369396"/>
            <a:ext cx="10430379" cy="2321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6"/>
              </a:lnSpc>
              <a:spcBef>
                <a:spcPct val="0"/>
              </a:spcBef>
            </a:pPr>
            <a:r>
              <a:rPr lang="en-US" sz="3802" spc="-114">
                <a:solidFill>
                  <a:srgbClr val="000000"/>
                </a:solidFill>
                <a:latin typeface="DM Sans"/>
              </a:rPr>
              <a:t>2. Continuous Improvement/Continuous Deployment based on tests conducted on updated data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86644" y="4431804"/>
            <a:ext cx="6065708" cy="2892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2"/>
              </a:lnSpc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We would like to thank our industry partner, for your guidance and support on this project as well as Purdue MS-BAIM program faculty mentors.</a:t>
            </a:r>
          </a:p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endParaRPr lang="en-US" sz="2744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1733" y="2105045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84826C"/>
                </a:solidFill>
                <a:latin typeface="Oswald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99177" y="9429750"/>
            <a:ext cx="6034273" cy="742680"/>
          </a:xfrm>
          <a:custGeom>
            <a:avLst/>
            <a:gdLst/>
            <a:ahLst/>
            <a:cxnLst/>
            <a:rect l="l" t="t" r="r" b="b"/>
            <a:pathLst>
              <a:path w="6034273" h="742680">
                <a:moveTo>
                  <a:pt x="0" y="0"/>
                </a:moveTo>
                <a:lnTo>
                  <a:pt x="6034273" y="0"/>
                </a:lnTo>
                <a:lnTo>
                  <a:pt x="6034273" y="742680"/>
                </a:lnTo>
                <a:lnTo>
                  <a:pt x="0" y="7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25145">
            <a:off x="10137460" y="-934902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61733" y="2105045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84826C"/>
                </a:solidFill>
                <a:latin typeface="Oswald Bold"/>
              </a:rPr>
              <a:t>APPENDICES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99177" y="9429750"/>
            <a:ext cx="6034273" cy="742680"/>
          </a:xfrm>
          <a:custGeom>
            <a:avLst/>
            <a:gdLst/>
            <a:ahLst/>
            <a:cxnLst/>
            <a:rect l="l" t="t" r="r" b="b"/>
            <a:pathLst>
              <a:path w="6034273" h="742680">
                <a:moveTo>
                  <a:pt x="0" y="0"/>
                </a:moveTo>
                <a:lnTo>
                  <a:pt x="6034273" y="0"/>
                </a:lnTo>
                <a:lnTo>
                  <a:pt x="6034273" y="742680"/>
                </a:lnTo>
                <a:lnTo>
                  <a:pt x="0" y="74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8425" y="9511920"/>
            <a:ext cx="5444097" cy="670043"/>
          </a:xfrm>
          <a:custGeom>
            <a:avLst/>
            <a:gdLst/>
            <a:ahLst/>
            <a:cxnLst/>
            <a:rect l="l" t="t" r="r" b="b"/>
            <a:pathLst>
              <a:path w="5444097" h="670043">
                <a:moveTo>
                  <a:pt x="0" y="0"/>
                </a:moveTo>
                <a:lnTo>
                  <a:pt x="5444098" y="0"/>
                </a:lnTo>
                <a:lnTo>
                  <a:pt x="5444098" y="670043"/>
                </a:lnTo>
                <a:lnTo>
                  <a:pt x="0" y="67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238972" y="2641624"/>
            <a:ext cx="9020328" cy="7205317"/>
          </a:xfrm>
          <a:custGeom>
            <a:avLst/>
            <a:gdLst/>
            <a:ahLst/>
            <a:cxnLst/>
            <a:rect l="l" t="t" r="r" b="b"/>
            <a:pathLst>
              <a:path w="9020328" h="7205317">
                <a:moveTo>
                  <a:pt x="0" y="0"/>
                </a:moveTo>
                <a:lnTo>
                  <a:pt x="9020328" y="0"/>
                </a:lnTo>
                <a:lnTo>
                  <a:pt x="9020328" y="7205318"/>
                </a:lnTo>
                <a:lnTo>
                  <a:pt x="0" y="7205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8425" y="2652888"/>
            <a:ext cx="7869244" cy="798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9"/>
              </a:lnSpc>
              <a:spcBef>
                <a:spcPct val="0"/>
              </a:spcBef>
            </a:pPr>
            <a:r>
              <a:rPr lang="en-US" sz="4072" spc="-122">
                <a:solidFill>
                  <a:srgbClr val="E1B441"/>
                </a:solidFill>
                <a:latin typeface="Arimo Bold"/>
              </a:rPr>
              <a:t>MODEL SELECTION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r>
              <a:rPr lang="en-US" sz="2473" spc="-74">
                <a:solidFill>
                  <a:srgbClr val="000000"/>
                </a:solidFill>
                <a:latin typeface="Arimo Bold"/>
              </a:rPr>
              <a:t>Models with Best Result: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r>
              <a:rPr lang="en-US" sz="2473" spc="-74">
                <a:solidFill>
                  <a:srgbClr val="000000"/>
                </a:solidFill>
                <a:latin typeface="Arimo"/>
              </a:rPr>
              <a:t> - Identified </a:t>
            </a:r>
            <a:r>
              <a:rPr lang="en-US" sz="2473" spc="-74">
                <a:solidFill>
                  <a:srgbClr val="000000"/>
                </a:solidFill>
                <a:latin typeface="Arimo Bold"/>
              </a:rPr>
              <a:t>RandomForest</a:t>
            </a:r>
            <a:r>
              <a:rPr lang="en-US" sz="2473" spc="-74">
                <a:solidFill>
                  <a:srgbClr val="000000"/>
                </a:solidFill>
                <a:latin typeface="Arimo"/>
              </a:rPr>
              <a:t> and </a:t>
            </a:r>
            <a:r>
              <a:rPr lang="en-US" sz="2473" spc="-74">
                <a:solidFill>
                  <a:srgbClr val="000000"/>
                </a:solidFill>
                <a:latin typeface="Arimo Bold"/>
              </a:rPr>
              <a:t>XGBoost </a:t>
            </a:r>
            <a:r>
              <a:rPr lang="en-US" sz="2473" spc="-74">
                <a:solidFill>
                  <a:srgbClr val="000000"/>
                </a:solidFill>
                <a:latin typeface="Arimo"/>
              </a:rPr>
              <a:t>as the top-performing models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4057"/>
              </a:lnSpc>
              <a:spcBef>
                <a:spcPct val="0"/>
              </a:spcBef>
            </a:pPr>
            <a:r>
              <a:rPr lang="en-US" sz="2473" spc="-74">
                <a:solidFill>
                  <a:srgbClr val="000000"/>
                </a:solidFill>
                <a:latin typeface="Arimo Bold"/>
              </a:rPr>
              <a:t>Important Features Identified: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r>
              <a:rPr lang="en-US" sz="2473" spc="-74">
                <a:solidFill>
                  <a:srgbClr val="000000"/>
                </a:solidFill>
                <a:latin typeface="Arimo"/>
              </a:rPr>
              <a:t> - Highlighted features that contribute most to detect high-risk houses</a:t>
            </a:r>
          </a:p>
          <a:p>
            <a:pPr algn="l">
              <a:lnSpc>
                <a:spcPts val="4057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4057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6679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6679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6679"/>
              </a:lnSpc>
              <a:spcBef>
                <a:spcPct val="0"/>
              </a:spcBef>
            </a:pPr>
            <a:endParaRPr lang="en-US" sz="2473" spc="-74">
              <a:solidFill>
                <a:srgbClr val="000000"/>
              </a:solidFill>
              <a:latin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39041" y="278066"/>
            <a:ext cx="13009917" cy="157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2"/>
              </a:lnSpc>
            </a:pPr>
            <a:r>
              <a:rPr lang="en-US" sz="8220">
                <a:solidFill>
                  <a:srgbClr val="000000"/>
                </a:solidFill>
                <a:latin typeface="Oswald Bold"/>
              </a:rPr>
              <a:t>MODEL EVALUATION</a:t>
            </a:r>
          </a:p>
          <a:p>
            <a:pPr marL="0" lvl="0" indent="0" algn="ctr">
              <a:lnSpc>
                <a:spcPts val="352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swald Bold"/>
              </a:rPr>
              <a:t>AGGREGATED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3165021" y="3294244"/>
            <a:ext cx="0" cy="7658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H="1">
            <a:off x="3790184" y="4354656"/>
            <a:ext cx="9981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286240" y="5068714"/>
            <a:ext cx="10434005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Redundant Inspection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2516" y="6484848"/>
            <a:ext cx="717649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Inspection was filled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ChangeTypeID show no change (0)</a:t>
            </a:r>
          </a:p>
        </p:txBody>
      </p:sp>
      <p:sp>
        <p:nvSpPr>
          <p:cNvPr id="8" name="AutoShape 8"/>
          <p:cNvSpPr/>
          <p:nvPr/>
        </p:nvSpPr>
        <p:spPr>
          <a:xfrm>
            <a:off x="3184071" y="5823729"/>
            <a:ext cx="0" cy="7658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14632930" y="6916006"/>
            <a:ext cx="0" cy="74930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68803" y="607238"/>
            <a:ext cx="10214222" cy="135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24"/>
              </a:lnSpc>
              <a:spcBef>
                <a:spcPct val="0"/>
              </a:spcBef>
            </a:pPr>
            <a:r>
              <a:rPr lang="en-US" sz="10438">
                <a:solidFill>
                  <a:srgbClr val="000000"/>
                </a:solidFill>
                <a:latin typeface="Oswald Bold"/>
              </a:rPr>
              <a:t>COST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163" y="2416674"/>
            <a:ext cx="521077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Inspection column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30056" y="4031124"/>
            <a:ext cx="126012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20:00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88377" y="4031124"/>
            <a:ext cx="32328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inspection time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50434" y="2876874"/>
            <a:ext cx="4277990" cy="97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Canva Sans Bold"/>
              </a:rPr>
              <a:t>23661 cases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3025" y="6177514"/>
            <a:ext cx="1555626" cy="73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nva Sans Bold"/>
              </a:rPr>
              <a:t>11914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80018" y="5500196"/>
            <a:ext cx="640526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current (total) | updated (total)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58999" y="6177514"/>
            <a:ext cx="1347862" cy="73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nva Sans Bold"/>
              </a:rPr>
              <a:t>2430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01807" y="7789138"/>
            <a:ext cx="644477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Total inspection*model accuracy(0.897) 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05352"/>
            <a:ext cx="18587184" cy="4096839"/>
            <a:chOff x="0" y="0"/>
            <a:chExt cx="4895390" cy="1079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95390" cy="1079003"/>
            </a:xfrm>
            <a:custGeom>
              <a:avLst/>
              <a:gdLst/>
              <a:ahLst/>
              <a:cxnLst/>
              <a:rect l="l" t="t" r="r" b="b"/>
              <a:pathLst>
                <a:path w="4895390" h="1079003">
                  <a:moveTo>
                    <a:pt x="0" y="0"/>
                  </a:moveTo>
                  <a:lnTo>
                    <a:pt x="4895390" y="0"/>
                  </a:lnTo>
                  <a:lnTo>
                    <a:pt x="4895390" y="1079003"/>
                  </a:lnTo>
                  <a:lnTo>
                    <a:pt x="0" y="107900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95390" cy="117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2763" y="3214420"/>
            <a:ext cx="15656537" cy="6005780"/>
            <a:chOff x="0" y="0"/>
            <a:chExt cx="3097611" cy="11882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97611" cy="1188230"/>
            </a:xfrm>
            <a:custGeom>
              <a:avLst/>
              <a:gdLst/>
              <a:ahLst/>
              <a:cxnLst/>
              <a:rect l="l" t="t" r="r" b="b"/>
              <a:pathLst>
                <a:path w="3097611" h="1188230">
                  <a:moveTo>
                    <a:pt x="0" y="0"/>
                  </a:moveTo>
                  <a:lnTo>
                    <a:pt x="3097611" y="0"/>
                  </a:lnTo>
                  <a:lnTo>
                    <a:pt x="3097611" y="1188230"/>
                  </a:lnTo>
                  <a:lnTo>
                    <a:pt x="0" y="1188230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3097611" cy="1283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6140" y="2894236"/>
            <a:ext cx="15600924" cy="5913725"/>
            <a:chOff x="0" y="0"/>
            <a:chExt cx="3086608" cy="1170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86608" cy="1170017"/>
            </a:xfrm>
            <a:custGeom>
              <a:avLst/>
              <a:gdLst/>
              <a:ahLst/>
              <a:cxnLst/>
              <a:rect l="l" t="t" r="r" b="b"/>
              <a:pathLst>
                <a:path w="3086608" h="1170017">
                  <a:moveTo>
                    <a:pt x="0" y="0"/>
                  </a:moveTo>
                  <a:lnTo>
                    <a:pt x="3086608" y="0"/>
                  </a:lnTo>
                  <a:lnTo>
                    <a:pt x="3086608" y="1170017"/>
                  </a:lnTo>
                  <a:lnTo>
                    <a:pt x="0" y="1170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3086608" cy="1265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96462" y="3434249"/>
            <a:ext cx="1224101" cy="122410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03338" y="5127205"/>
            <a:ext cx="1224101" cy="122410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903338" y="6820162"/>
            <a:ext cx="1224101" cy="122410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52158" y="3434249"/>
            <a:ext cx="1224101" cy="122410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352158" y="5127205"/>
            <a:ext cx="1224101" cy="122410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52158" y="6789457"/>
            <a:ext cx="1224101" cy="122410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958892"/>
            <a:ext cx="7951851" cy="169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30"/>
              </a:lnSpc>
              <a:spcBef>
                <a:spcPct val="0"/>
              </a:spcBef>
            </a:pPr>
            <a:r>
              <a:rPr lang="en-US" sz="13021" u="none" strike="noStrike">
                <a:solidFill>
                  <a:srgbClr val="CEB891"/>
                </a:solidFill>
                <a:latin typeface="Oswald Bold"/>
              </a:rPr>
              <a:t>AGENDA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08512" y="3647998"/>
            <a:ext cx="1169846" cy="82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2"/>
              </a:lnSpc>
            </a:pPr>
            <a:r>
              <a:rPr lang="en-US" sz="5729">
                <a:solidFill>
                  <a:srgbClr val="000000"/>
                </a:solidFill>
                <a:latin typeface="Oswald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515389" y="5350479"/>
            <a:ext cx="1169846" cy="82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2"/>
              </a:lnSpc>
            </a:pPr>
            <a:r>
              <a:rPr lang="en-US" sz="5729">
                <a:solidFill>
                  <a:srgbClr val="000000"/>
                </a:solidFill>
                <a:latin typeface="Oswald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15389" y="7043435"/>
            <a:ext cx="1169846" cy="82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2"/>
              </a:lnSpc>
            </a:pPr>
            <a:r>
              <a:rPr lang="en-US" sz="5729">
                <a:solidFill>
                  <a:srgbClr val="000000"/>
                </a:solidFill>
                <a:latin typeface="Oswald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964209" y="3702331"/>
            <a:ext cx="1169846" cy="82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2"/>
              </a:lnSpc>
            </a:pPr>
            <a:r>
              <a:rPr lang="en-US" sz="5729">
                <a:solidFill>
                  <a:srgbClr val="000000"/>
                </a:solidFill>
                <a:latin typeface="Oswald Bold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64209" y="5398579"/>
            <a:ext cx="1169846" cy="82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2"/>
              </a:lnSpc>
            </a:pPr>
            <a:r>
              <a:rPr lang="en-US" sz="5729">
                <a:solidFill>
                  <a:srgbClr val="000000"/>
                </a:solidFill>
                <a:latin typeface="Oswald Bold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964209" y="7060830"/>
            <a:ext cx="1169846" cy="82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2"/>
              </a:lnSpc>
            </a:pPr>
            <a:r>
              <a:rPr lang="en-US" sz="5729">
                <a:solidFill>
                  <a:srgbClr val="000000"/>
                </a:solidFill>
                <a:latin typeface="Oswald Bold"/>
              </a:rPr>
              <a:t>06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503618" y="3873898"/>
            <a:ext cx="4481467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swald"/>
              </a:rPr>
              <a:t>BUSINESS PROBLEM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510495" y="5576379"/>
            <a:ext cx="377107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swald"/>
              </a:rPr>
              <a:t>ANALYTICAL PROBLEM FRAMING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510495" y="7269335"/>
            <a:ext cx="355147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swald"/>
              </a:rPr>
              <a:t>METHODOLOGY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959315" y="3928230"/>
            <a:ext cx="442996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swald"/>
              </a:rPr>
              <a:t>DATASET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959315" y="5612538"/>
            <a:ext cx="4223939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swald"/>
              </a:rPr>
              <a:t>MODEL BULIDING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59315" y="7274789"/>
            <a:ext cx="4223939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swald"/>
              </a:rPr>
              <a:t>DEPLOYMENT AND BENEFITS</a:t>
            </a:r>
          </a:p>
        </p:txBody>
      </p:sp>
      <p:sp>
        <p:nvSpPr>
          <p:cNvPr id="42" name="Freeform 42"/>
          <p:cNvSpPr/>
          <p:nvPr/>
        </p:nvSpPr>
        <p:spPr>
          <a:xfrm rot="-9393963">
            <a:off x="10371497" y="-4799986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5"/>
                </a:lnTo>
                <a:lnTo>
                  <a:pt x="0" y="8487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208425" y="9511920"/>
            <a:ext cx="5444097" cy="670043"/>
          </a:xfrm>
          <a:custGeom>
            <a:avLst/>
            <a:gdLst/>
            <a:ahLst/>
            <a:cxnLst/>
            <a:rect l="l" t="t" r="r" b="b"/>
            <a:pathLst>
              <a:path w="5444097" h="670043">
                <a:moveTo>
                  <a:pt x="0" y="0"/>
                </a:moveTo>
                <a:lnTo>
                  <a:pt x="5444098" y="0"/>
                </a:lnTo>
                <a:lnTo>
                  <a:pt x="5444098" y="670043"/>
                </a:lnTo>
                <a:lnTo>
                  <a:pt x="0" y="670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53556" y="0"/>
            <a:ext cx="7134444" cy="10287000"/>
            <a:chOff x="0" y="0"/>
            <a:chExt cx="951259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323" r="15323"/>
            <a:stretch>
              <a:fillRect/>
            </a:stretch>
          </p:blipFill>
          <p:spPr>
            <a:xfrm flipH="1">
              <a:off x="0" y="0"/>
              <a:ext cx="9512593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10261819">
            <a:off x="-2556757" y="-394513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39199" y="1692342"/>
            <a:ext cx="11743947" cy="7418473"/>
            <a:chOff x="0" y="0"/>
            <a:chExt cx="128671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6718" cy="812800"/>
            </a:xfrm>
            <a:custGeom>
              <a:avLst/>
              <a:gdLst/>
              <a:ahLst/>
              <a:cxnLst/>
              <a:rect l="l" t="t" r="r" b="b"/>
              <a:pathLst>
                <a:path w="1286718" h="812800">
                  <a:moveTo>
                    <a:pt x="0" y="0"/>
                  </a:moveTo>
                  <a:lnTo>
                    <a:pt x="1286718" y="0"/>
                  </a:lnTo>
                  <a:lnTo>
                    <a:pt x="12867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286718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286779"/>
            <a:ext cx="11743947" cy="7418473"/>
            <a:chOff x="0" y="0"/>
            <a:chExt cx="1286718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6718" cy="812800"/>
            </a:xfrm>
            <a:custGeom>
              <a:avLst/>
              <a:gdLst/>
              <a:ahLst/>
              <a:cxnLst/>
              <a:rect l="l" t="t" r="r" b="b"/>
              <a:pathLst>
                <a:path w="1286718" h="812800">
                  <a:moveTo>
                    <a:pt x="0" y="0"/>
                  </a:moveTo>
                  <a:lnTo>
                    <a:pt x="1286718" y="0"/>
                  </a:lnTo>
                  <a:lnTo>
                    <a:pt x="12867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1286718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5130502" y="7596168"/>
            <a:ext cx="2405333" cy="1828053"/>
          </a:xfrm>
          <a:custGeom>
            <a:avLst/>
            <a:gdLst/>
            <a:ahLst/>
            <a:cxnLst/>
            <a:rect l="l" t="t" r="r" b="b"/>
            <a:pathLst>
              <a:path w="2405333" h="1828053">
                <a:moveTo>
                  <a:pt x="2405332" y="0"/>
                </a:moveTo>
                <a:lnTo>
                  <a:pt x="0" y="0"/>
                </a:lnTo>
                <a:lnTo>
                  <a:pt x="0" y="1828053"/>
                </a:lnTo>
                <a:lnTo>
                  <a:pt x="2405332" y="1828053"/>
                </a:lnTo>
                <a:lnTo>
                  <a:pt x="24053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068449" y="6293278"/>
            <a:ext cx="2386990" cy="2216917"/>
          </a:xfrm>
          <a:custGeom>
            <a:avLst/>
            <a:gdLst/>
            <a:ahLst/>
            <a:cxnLst/>
            <a:rect l="l" t="t" r="r" b="b"/>
            <a:pathLst>
              <a:path w="2386990" h="2216917">
                <a:moveTo>
                  <a:pt x="0" y="0"/>
                </a:moveTo>
                <a:lnTo>
                  <a:pt x="2386990" y="0"/>
                </a:lnTo>
                <a:lnTo>
                  <a:pt x="2386990" y="2216916"/>
                </a:lnTo>
                <a:lnTo>
                  <a:pt x="0" y="22169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691220" y="3526960"/>
            <a:ext cx="10764218" cy="310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3"/>
              </a:lnSpc>
            </a:pPr>
            <a:r>
              <a:rPr lang="en-US" sz="2439">
                <a:solidFill>
                  <a:srgbClr val="000000"/>
                </a:solidFill>
                <a:latin typeface="Arimo"/>
              </a:rPr>
              <a:t>House insurance inspections are vital evaluations of a property's condition, structure, systems, and risks. These results guide decisions on property insurance suitability, coverage levels, and pricing.</a:t>
            </a:r>
          </a:p>
          <a:p>
            <a:pPr algn="l">
              <a:lnSpc>
                <a:spcPts val="4123"/>
              </a:lnSpc>
            </a:pPr>
            <a:endParaRPr lang="en-US" sz="2439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4123"/>
              </a:lnSpc>
            </a:pPr>
            <a:endParaRPr lang="en-US" sz="2439">
              <a:solidFill>
                <a:srgbClr val="000000"/>
              </a:solidFill>
              <a:latin typeface="Arimo"/>
            </a:endParaRPr>
          </a:p>
          <a:p>
            <a:pPr marL="0" lvl="0" indent="0" algn="l">
              <a:lnSpc>
                <a:spcPts val="4123"/>
              </a:lnSpc>
            </a:pPr>
            <a:endParaRPr lang="en-US" sz="2439">
              <a:solidFill>
                <a:srgbClr val="000000"/>
              </a:solidFill>
              <a:latin typeface="Arimo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486100" y="6960065"/>
            <a:ext cx="1551688" cy="1315056"/>
          </a:xfrm>
          <a:custGeom>
            <a:avLst/>
            <a:gdLst/>
            <a:ahLst/>
            <a:cxnLst/>
            <a:rect l="l" t="t" r="r" b="b"/>
            <a:pathLst>
              <a:path w="1551688" h="1315056">
                <a:moveTo>
                  <a:pt x="0" y="0"/>
                </a:moveTo>
                <a:lnTo>
                  <a:pt x="1551688" y="0"/>
                </a:lnTo>
                <a:lnTo>
                  <a:pt x="1551688" y="1315056"/>
                </a:lnTo>
                <a:lnTo>
                  <a:pt x="0" y="13150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189208" y="4780600"/>
            <a:ext cx="3428249" cy="3711230"/>
          </a:xfrm>
          <a:custGeom>
            <a:avLst/>
            <a:gdLst/>
            <a:ahLst/>
            <a:cxnLst/>
            <a:rect l="l" t="t" r="r" b="b"/>
            <a:pathLst>
              <a:path w="3428249" h="3711230">
                <a:moveTo>
                  <a:pt x="0" y="0"/>
                </a:moveTo>
                <a:lnTo>
                  <a:pt x="3428249" y="0"/>
                </a:lnTo>
                <a:lnTo>
                  <a:pt x="3428249" y="3711230"/>
                </a:lnTo>
                <a:lnTo>
                  <a:pt x="0" y="37112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830968" y="1969419"/>
            <a:ext cx="9634702" cy="135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24"/>
              </a:lnSpc>
              <a:spcBef>
                <a:spcPct val="0"/>
              </a:spcBef>
            </a:pPr>
            <a:r>
              <a:rPr lang="en-US" sz="10438" u="none" strike="noStrike">
                <a:solidFill>
                  <a:srgbClr val="000000"/>
                </a:solidFill>
                <a:latin typeface="Oswald Bold"/>
              </a:rPr>
              <a:t>INTRODUCTION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4910" y="-603772"/>
            <a:ext cx="4967219" cy="11216898"/>
            <a:chOff x="0" y="0"/>
            <a:chExt cx="2117230" cy="47810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7230" cy="4781095"/>
            </a:xfrm>
            <a:custGeom>
              <a:avLst/>
              <a:gdLst/>
              <a:ahLst/>
              <a:cxnLst/>
              <a:rect l="l" t="t" r="r" b="b"/>
              <a:pathLst>
                <a:path w="2117230" h="4781095">
                  <a:moveTo>
                    <a:pt x="0" y="0"/>
                  </a:moveTo>
                  <a:lnTo>
                    <a:pt x="2117230" y="0"/>
                  </a:lnTo>
                  <a:lnTo>
                    <a:pt x="2117230" y="4781095"/>
                  </a:lnTo>
                  <a:lnTo>
                    <a:pt x="0" y="4781095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117230" cy="4876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8099" y="3154143"/>
            <a:ext cx="7163742" cy="6343798"/>
            <a:chOff x="0" y="0"/>
            <a:chExt cx="551218" cy="4881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218" cy="488127"/>
            </a:xfrm>
            <a:custGeom>
              <a:avLst/>
              <a:gdLst/>
              <a:ahLst/>
              <a:cxnLst/>
              <a:rect l="l" t="t" r="r" b="b"/>
              <a:pathLst>
                <a:path w="551218" h="488127">
                  <a:moveTo>
                    <a:pt x="0" y="0"/>
                  </a:moveTo>
                  <a:lnTo>
                    <a:pt x="551218" y="0"/>
                  </a:lnTo>
                  <a:lnTo>
                    <a:pt x="551218" y="488127"/>
                  </a:lnTo>
                  <a:lnTo>
                    <a:pt x="0" y="48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551218" cy="583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80782" y="2784347"/>
            <a:ext cx="7163742" cy="6343798"/>
            <a:chOff x="0" y="0"/>
            <a:chExt cx="551218" cy="4881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218" cy="488127"/>
            </a:xfrm>
            <a:custGeom>
              <a:avLst/>
              <a:gdLst/>
              <a:ahLst/>
              <a:cxnLst/>
              <a:rect l="l" t="t" r="r" b="b"/>
              <a:pathLst>
                <a:path w="551218" h="488127">
                  <a:moveTo>
                    <a:pt x="0" y="0"/>
                  </a:moveTo>
                  <a:lnTo>
                    <a:pt x="551218" y="0"/>
                  </a:lnTo>
                  <a:lnTo>
                    <a:pt x="551218" y="488127"/>
                  </a:lnTo>
                  <a:lnTo>
                    <a:pt x="0" y="488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551218" cy="583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029575" y="-1102016"/>
            <a:ext cx="8808127" cy="6694176"/>
          </a:xfrm>
          <a:custGeom>
            <a:avLst/>
            <a:gdLst/>
            <a:ahLst/>
            <a:cxnLst/>
            <a:rect l="l" t="t" r="r" b="b"/>
            <a:pathLst>
              <a:path w="8808127" h="6694176">
                <a:moveTo>
                  <a:pt x="0" y="0"/>
                </a:moveTo>
                <a:lnTo>
                  <a:pt x="8808126" y="0"/>
                </a:lnTo>
                <a:lnTo>
                  <a:pt x="8808126" y="6694176"/>
                </a:lnTo>
                <a:lnTo>
                  <a:pt x="0" y="669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9922079" y="5004677"/>
            <a:ext cx="6319181" cy="4455165"/>
            <a:chOff x="0" y="0"/>
            <a:chExt cx="692357" cy="4881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2357" cy="488127"/>
            </a:xfrm>
            <a:custGeom>
              <a:avLst/>
              <a:gdLst/>
              <a:ahLst/>
              <a:cxnLst/>
              <a:rect l="l" t="t" r="r" b="b"/>
              <a:pathLst>
                <a:path w="692357" h="488127">
                  <a:moveTo>
                    <a:pt x="0" y="0"/>
                  </a:moveTo>
                  <a:lnTo>
                    <a:pt x="692357" y="0"/>
                  </a:lnTo>
                  <a:lnTo>
                    <a:pt x="692357" y="488127"/>
                  </a:lnTo>
                  <a:lnTo>
                    <a:pt x="0" y="488127"/>
                  </a:lnTo>
                  <a:close/>
                </a:path>
              </a:pathLst>
            </a:custGeom>
            <a:solidFill>
              <a:srgbClr val="CFB9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692357" cy="583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03920" y="4744973"/>
            <a:ext cx="6319181" cy="4455165"/>
            <a:chOff x="0" y="0"/>
            <a:chExt cx="692357" cy="4881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2357" cy="488127"/>
            </a:xfrm>
            <a:custGeom>
              <a:avLst/>
              <a:gdLst/>
              <a:ahLst/>
              <a:cxnLst/>
              <a:rect l="l" t="t" r="r" b="b"/>
              <a:pathLst>
                <a:path w="692357" h="488127">
                  <a:moveTo>
                    <a:pt x="0" y="0"/>
                  </a:moveTo>
                  <a:lnTo>
                    <a:pt x="692357" y="0"/>
                  </a:lnTo>
                  <a:lnTo>
                    <a:pt x="692357" y="488127"/>
                  </a:lnTo>
                  <a:lnTo>
                    <a:pt x="0" y="48812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692357" cy="583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128099" y="3949256"/>
            <a:ext cx="6651850" cy="3899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3"/>
              </a:lnSpc>
            </a:pPr>
            <a:endParaRPr/>
          </a:p>
          <a:p>
            <a:pPr marL="503562" lvl="1" indent="-251781" algn="l">
              <a:lnSpc>
                <a:spcPts val="3941"/>
              </a:lnSpc>
              <a:buAutoNum type="arabicPeriod"/>
            </a:pPr>
            <a:r>
              <a:rPr lang="en-US" sz="2332" spc="-69">
                <a:solidFill>
                  <a:srgbClr val="000000"/>
                </a:solidFill>
                <a:latin typeface="Arimo"/>
              </a:rPr>
              <a:t>Develop an enhanced predictive model that more accurately identifies properties requiring inspections. </a:t>
            </a:r>
          </a:p>
          <a:p>
            <a:pPr marL="503562" lvl="1" indent="-251781" algn="l">
              <a:lnSpc>
                <a:spcPts val="3941"/>
              </a:lnSpc>
              <a:buAutoNum type="arabicPeriod"/>
            </a:pPr>
            <a:r>
              <a:rPr lang="en-US" sz="2332" spc="-69">
                <a:solidFill>
                  <a:srgbClr val="000000"/>
                </a:solidFill>
                <a:latin typeface="Arimo"/>
              </a:rPr>
              <a:t>Determine the key risk factors influencing inspection needs.</a:t>
            </a:r>
          </a:p>
          <a:p>
            <a:pPr marL="503562" lvl="1" indent="-251781" algn="l">
              <a:lnSpc>
                <a:spcPts val="3941"/>
              </a:lnSpc>
              <a:buAutoNum type="arabicPeriod"/>
            </a:pPr>
            <a:r>
              <a:rPr lang="en-US" sz="2332" spc="-69">
                <a:solidFill>
                  <a:srgbClr val="000000"/>
                </a:solidFill>
                <a:latin typeface="Arimo"/>
              </a:rPr>
              <a:t>Recommend strategic actions to mitigate risks associated with high-risk properties.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641" y="589653"/>
            <a:ext cx="12256517" cy="146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85"/>
              </a:lnSpc>
              <a:spcBef>
                <a:spcPct val="0"/>
              </a:spcBef>
            </a:pPr>
            <a:r>
              <a:rPr lang="en-US" sz="11221">
                <a:solidFill>
                  <a:srgbClr val="000000"/>
                </a:solidFill>
                <a:latin typeface="Oswald Bold"/>
              </a:rPr>
              <a:t>PROJECT OVERVIEW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04469" y="3357589"/>
            <a:ext cx="5621626" cy="65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Oswald Bold"/>
              </a:rPr>
              <a:t>MISSION: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13493" y="6204531"/>
            <a:ext cx="5623330" cy="246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1"/>
              </a:lnSpc>
            </a:pPr>
            <a:r>
              <a:rPr lang="en-US" sz="2513" spc="-75">
                <a:solidFill>
                  <a:srgbClr val="000000"/>
                </a:solidFill>
                <a:latin typeface="Arimo"/>
              </a:rPr>
              <a:t>Develop effective machine learning models to gain insights on house inspection prediction. Propose business strategies to proactively screen high-risk houses at the quote stage.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33525" y="5283458"/>
            <a:ext cx="5383265" cy="66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5"/>
              </a:lnSpc>
              <a:spcBef>
                <a:spcPct val="0"/>
              </a:spcBef>
            </a:pPr>
            <a:r>
              <a:rPr lang="en-US" sz="4705">
                <a:solidFill>
                  <a:srgbClr val="000000"/>
                </a:solidFill>
                <a:latin typeface="Oswald Bold"/>
              </a:rPr>
              <a:t>GOAL: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8425" y="9511920"/>
            <a:ext cx="5444097" cy="670043"/>
          </a:xfrm>
          <a:custGeom>
            <a:avLst/>
            <a:gdLst/>
            <a:ahLst/>
            <a:cxnLst/>
            <a:rect l="l" t="t" r="r" b="b"/>
            <a:pathLst>
              <a:path w="5444097" h="670043">
                <a:moveTo>
                  <a:pt x="0" y="0"/>
                </a:moveTo>
                <a:lnTo>
                  <a:pt x="5444098" y="0"/>
                </a:lnTo>
                <a:lnTo>
                  <a:pt x="5444098" y="670043"/>
                </a:lnTo>
                <a:lnTo>
                  <a:pt x="0" y="67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930474" y="3627651"/>
            <a:ext cx="12934730" cy="4742734"/>
          </a:xfrm>
          <a:custGeom>
            <a:avLst/>
            <a:gdLst/>
            <a:ahLst/>
            <a:cxnLst/>
            <a:rect l="l" t="t" r="r" b="b"/>
            <a:pathLst>
              <a:path w="12934730" h="4742734">
                <a:moveTo>
                  <a:pt x="0" y="0"/>
                </a:moveTo>
                <a:lnTo>
                  <a:pt x="12934730" y="0"/>
                </a:lnTo>
                <a:lnTo>
                  <a:pt x="12934730" y="4742734"/>
                </a:lnTo>
                <a:lnTo>
                  <a:pt x="0" y="4742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639041" y="482332"/>
            <a:ext cx="13009917" cy="116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42"/>
              </a:lnSpc>
              <a:spcBef>
                <a:spcPct val="0"/>
              </a:spcBef>
            </a:pPr>
            <a:r>
              <a:rPr lang="en-US" sz="8220">
                <a:solidFill>
                  <a:srgbClr val="000000"/>
                </a:solidFill>
                <a:latin typeface="Oswald Bold"/>
              </a:rPr>
              <a:t>BUSINESS PROBLEM</a:t>
            </a:r>
          </a:p>
        </p:txBody>
      </p:sp>
      <p:sp>
        <p:nvSpPr>
          <p:cNvPr id="9" name="Freeform 9"/>
          <p:cNvSpPr/>
          <p:nvPr/>
        </p:nvSpPr>
        <p:spPr>
          <a:xfrm>
            <a:off x="10785299" y="9496425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8900" y="9661006"/>
            <a:ext cx="4232779" cy="520957"/>
          </a:xfrm>
          <a:custGeom>
            <a:avLst/>
            <a:gdLst/>
            <a:ahLst/>
            <a:cxnLst/>
            <a:rect l="l" t="t" r="r" b="b"/>
            <a:pathLst>
              <a:path w="4232779" h="520957">
                <a:moveTo>
                  <a:pt x="0" y="0"/>
                </a:moveTo>
                <a:lnTo>
                  <a:pt x="4232779" y="0"/>
                </a:lnTo>
                <a:lnTo>
                  <a:pt x="4232779" y="520957"/>
                </a:lnTo>
                <a:lnTo>
                  <a:pt x="0" y="520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3977990"/>
            <a:ext cx="10941316" cy="4784453"/>
          </a:xfrm>
          <a:custGeom>
            <a:avLst/>
            <a:gdLst/>
            <a:ahLst/>
            <a:cxnLst/>
            <a:rect l="l" t="t" r="r" b="b"/>
            <a:pathLst>
              <a:path w="10941316" h="4784453">
                <a:moveTo>
                  <a:pt x="0" y="0"/>
                </a:moveTo>
                <a:lnTo>
                  <a:pt x="10941316" y="0"/>
                </a:lnTo>
                <a:lnTo>
                  <a:pt x="10941316" y="4784453"/>
                </a:lnTo>
                <a:lnTo>
                  <a:pt x="0" y="478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63" r="-8713" b="-102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0785299" y="9496425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9727319" y="0"/>
                </a:moveTo>
                <a:lnTo>
                  <a:pt x="0" y="0"/>
                </a:lnTo>
                <a:lnTo>
                  <a:pt x="0" y="3106962"/>
                </a:lnTo>
                <a:lnTo>
                  <a:pt x="9727319" y="3106962"/>
                </a:lnTo>
                <a:lnTo>
                  <a:pt x="97273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417331" y="3386644"/>
            <a:ext cx="3903624" cy="5146569"/>
          </a:xfrm>
          <a:custGeom>
            <a:avLst/>
            <a:gdLst/>
            <a:ahLst/>
            <a:cxnLst/>
            <a:rect l="l" t="t" r="r" b="b"/>
            <a:pathLst>
              <a:path w="3903624" h="5146569">
                <a:moveTo>
                  <a:pt x="0" y="0"/>
                </a:moveTo>
                <a:lnTo>
                  <a:pt x="3903624" y="0"/>
                </a:lnTo>
                <a:lnTo>
                  <a:pt x="3903624" y="5146569"/>
                </a:lnTo>
                <a:lnTo>
                  <a:pt x="0" y="5146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315290" y="482332"/>
            <a:ext cx="13823703" cy="116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42"/>
              </a:lnSpc>
              <a:spcBef>
                <a:spcPct val="0"/>
              </a:spcBef>
            </a:pPr>
            <a:r>
              <a:rPr lang="en-US" sz="8220">
                <a:solidFill>
                  <a:srgbClr val="000000"/>
                </a:solidFill>
                <a:latin typeface="Oswald Bold"/>
              </a:rPr>
              <a:t>ANALYTICS PROBLEM FRAMING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8425" y="9511920"/>
            <a:ext cx="5444097" cy="670043"/>
          </a:xfrm>
          <a:custGeom>
            <a:avLst/>
            <a:gdLst/>
            <a:ahLst/>
            <a:cxnLst/>
            <a:rect l="l" t="t" r="r" b="b"/>
            <a:pathLst>
              <a:path w="5444097" h="670043">
                <a:moveTo>
                  <a:pt x="0" y="0"/>
                </a:moveTo>
                <a:lnTo>
                  <a:pt x="5444098" y="0"/>
                </a:lnTo>
                <a:lnTo>
                  <a:pt x="5444098" y="670043"/>
                </a:lnTo>
                <a:lnTo>
                  <a:pt x="0" y="67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639041" y="482332"/>
            <a:ext cx="13009917" cy="116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42"/>
              </a:lnSpc>
              <a:spcBef>
                <a:spcPct val="0"/>
              </a:spcBef>
            </a:pPr>
            <a:r>
              <a:rPr lang="en-US" sz="8220">
                <a:solidFill>
                  <a:srgbClr val="000000"/>
                </a:solidFill>
                <a:latin typeface="Oswald Bold"/>
              </a:rPr>
              <a:t>TECHNOLOGY FRAMEWORK</a:t>
            </a:r>
          </a:p>
        </p:txBody>
      </p:sp>
      <p:sp>
        <p:nvSpPr>
          <p:cNvPr id="8" name="Freeform 8"/>
          <p:cNvSpPr/>
          <p:nvPr/>
        </p:nvSpPr>
        <p:spPr>
          <a:xfrm>
            <a:off x="3571665" y="3303443"/>
            <a:ext cx="11144669" cy="5330059"/>
          </a:xfrm>
          <a:custGeom>
            <a:avLst/>
            <a:gdLst/>
            <a:ahLst/>
            <a:cxnLst/>
            <a:rect l="l" t="t" r="r" b="b"/>
            <a:pathLst>
              <a:path w="11144669" h="5330059">
                <a:moveTo>
                  <a:pt x="0" y="0"/>
                </a:moveTo>
                <a:lnTo>
                  <a:pt x="11144670" y="0"/>
                </a:lnTo>
                <a:lnTo>
                  <a:pt x="11144670" y="5330059"/>
                </a:lnTo>
                <a:lnTo>
                  <a:pt x="0" y="5330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9376682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CEB8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0574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172222" b="-172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8425" y="9658188"/>
            <a:ext cx="4255669" cy="523775"/>
          </a:xfrm>
          <a:custGeom>
            <a:avLst/>
            <a:gdLst/>
            <a:ahLst/>
            <a:cxnLst/>
            <a:rect l="l" t="t" r="r" b="b"/>
            <a:pathLst>
              <a:path w="4255669" h="523775">
                <a:moveTo>
                  <a:pt x="0" y="0"/>
                </a:moveTo>
                <a:lnTo>
                  <a:pt x="4255670" y="0"/>
                </a:lnTo>
                <a:lnTo>
                  <a:pt x="4255670" y="523775"/>
                </a:lnTo>
                <a:lnTo>
                  <a:pt x="0" y="52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639041" y="482332"/>
            <a:ext cx="13009917" cy="116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42"/>
              </a:lnSpc>
              <a:spcBef>
                <a:spcPct val="0"/>
              </a:spcBef>
            </a:pPr>
            <a:r>
              <a:rPr lang="en-US" sz="8220">
                <a:solidFill>
                  <a:srgbClr val="000000"/>
                </a:solidFill>
                <a:latin typeface="Oswald Bold"/>
              </a:rPr>
              <a:t>METHODOLOGY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7071" y="2994993"/>
            <a:ext cx="17251174" cy="6451395"/>
            <a:chOff x="0" y="0"/>
            <a:chExt cx="23001565" cy="8601860"/>
          </a:xfrm>
        </p:grpSpPr>
        <p:grpSp>
          <p:nvGrpSpPr>
            <p:cNvPr id="9" name="Group 9"/>
            <p:cNvGrpSpPr/>
            <p:nvPr/>
          </p:nvGrpSpPr>
          <p:grpSpPr>
            <a:xfrm rot="-5400000">
              <a:off x="20798418" y="-782694"/>
              <a:ext cx="620999" cy="3149090"/>
              <a:chOff x="0" y="0"/>
              <a:chExt cx="2771140" cy="140524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1140" cy="14052476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4052476">
                    <a:moveTo>
                      <a:pt x="0" y="0"/>
                    </a:moveTo>
                    <a:lnTo>
                      <a:pt x="0" y="13149506"/>
                    </a:lnTo>
                    <a:lnTo>
                      <a:pt x="1384300" y="14052476"/>
                    </a:lnTo>
                    <a:lnTo>
                      <a:pt x="2771140" y="13149506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B565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19435635" y="580089"/>
              <a:ext cx="620999" cy="423524"/>
              <a:chOff x="0" y="0"/>
              <a:chExt cx="2771140" cy="188993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0040002" y="1971401"/>
              <a:ext cx="2447745" cy="950348"/>
              <a:chOff x="0" y="0"/>
              <a:chExt cx="10346197" cy="401695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B565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Freeform 15"/>
            <p:cNvSpPr/>
            <p:nvPr/>
          </p:nvSpPr>
          <p:spPr>
            <a:xfrm rot="5400000">
              <a:off x="19891618" y="2395460"/>
              <a:ext cx="170487" cy="126279"/>
            </a:xfrm>
            <a:custGeom>
              <a:avLst/>
              <a:gdLst/>
              <a:ahLst/>
              <a:cxnLst/>
              <a:rect l="l" t="t" r="r" b="b"/>
              <a:pathLst>
                <a:path w="170487" h="126279">
                  <a:moveTo>
                    <a:pt x="0" y="0"/>
                  </a:moveTo>
                  <a:lnTo>
                    <a:pt x="170488" y="0"/>
                  </a:lnTo>
                  <a:lnTo>
                    <a:pt x="170488" y="126280"/>
                  </a:lnTo>
                  <a:lnTo>
                    <a:pt x="0" y="126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/>
            <p:cNvSpPr/>
            <p:nvPr/>
          </p:nvSpPr>
          <p:spPr>
            <a:xfrm flipH="1">
              <a:off x="19452279" y="2453637"/>
              <a:ext cx="487274" cy="675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 rot="-10800000">
              <a:off x="21007924" y="0"/>
              <a:ext cx="511900" cy="511900"/>
              <a:chOff x="0" y="0"/>
              <a:chExt cx="495300" cy="4953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EEED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B565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1086467" y="80858"/>
              <a:ext cx="354814" cy="346979"/>
            </a:xfrm>
            <a:custGeom>
              <a:avLst/>
              <a:gdLst/>
              <a:ahLst/>
              <a:cxnLst/>
              <a:rect l="l" t="t" r="r" b="b"/>
              <a:pathLst>
                <a:path w="354814" h="346979">
                  <a:moveTo>
                    <a:pt x="0" y="0"/>
                  </a:moveTo>
                  <a:lnTo>
                    <a:pt x="354815" y="0"/>
                  </a:lnTo>
                  <a:lnTo>
                    <a:pt x="354815" y="346979"/>
                  </a:lnTo>
                  <a:lnTo>
                    <a:pt x="0" y="346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526184" y="603983"/>
              <a:ext cx="3475381" cy="316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28" spc="35">
                  <a:solidFill>
                    <a:srgbClr val="FFFFFF"/>
                  </a:solidFill>
                  <a:latin typeface="Montserrat Classic Bold"/>
                </a:rPr>
                <a:t>DEPLOYMENT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335758" y="2285393"/>
              <a:ext cx="1858320" cy="303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10101"/>
                  </a:solidFill>
                  <a:latin typeface="Poppins Bold"/>
                </a:rPr>
                <a:t>PREDICTION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 rot="-5400000">
              <a:off x="17955222" y="-688200"/>
              <a:ext cx="620999" cy="2981355"/>
              <a:chOff x="0" y="0"/>
              <a:chExt cx="2771140" cy="1330397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771140" cy="13303977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3303977">
                    <a:moveTo>
                      <a:pt x="0" y="0"/>
                    </a:moveTo>
                    <a:lnTo>
                      <a:pt x="0" y="12401007"/>
                    </a:lnTo>
                    <a:lnTo>
                      <a:pt x="1384300" y="13303977"/>
                    </a:lnTo>
                    <a:lnTo>
                      <a:pt x="2771140" y="12401007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96969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16479513" y="590715"/>
              <a:ext cx="620999" cy="423524"/>
              <a:chOff x="0" y="0"/>
              <a:chExt cx="2771140" cy="188993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 rot="-10800000">
              <a:off x="17969697" y="34520"/>
              <a:ext cx="511900" cy="511900"/>
              <a:chOff x="0" y="0"/>
              <a:chExt cx="495300" cy="4953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EEED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93918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8053103" y="135141"/>
              <a:ext cx="322801" cy="303433"/>
            </a:xfrm>
            <a:custGeom>
              <a:avLst/>
              <a:gdLst/>
              <a:ahLst/>
              <a:cxnLst/>
              <a:rect l="l" t="t" r="r" b="b"/>
              <a:pathLst>
                <a:path w="322801" h="303433">
                  <a:moveTo>
                    <a:pt x="0" y="0"/>
                  </a:moveTo>
                  <a:lnTo>
                    <a:pt x="322801" y="0"/>
                  </a:lnTo>
                  <a:lnTo>
                    <a:pt x="322801" y="303432"/>
                  </a:lnTo>
                  <a:lnTo>
                    <a:pt x="0" y="303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7001774" y="1945164"/>
              <a:ext cx="2447745" cy="950348"/>
              <a:chOff x="0" y="0"/>
              <a:chExt cx="10346197" cy="401695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96969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16751006" y="2436084"/>
              <a:ext cx="0" cy="1721376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 rot="5400000">
              <a:off x="16892983" y="2372944"/>
              <a:ext cx="170487" cy="126279"/>
            </a:xfrm>
            <a:custGeom>
              <a:avLst/>
              <a:gdLst/>
              <a:ahLst/>
              <a:cxnLst/>
              <a:rect l="l" t="t" r="r" b="b"/>
              <a:pathLst>
                <a:path w="170487" h="126279">
                  <a:moveTo>
                    <a:pt x="0" y="0"/>
                  </a:moveTo>
                  <a:lnTo>
                    <a:pt x="170487" y="0"/>
                  </a:lnTo>
                  <a:lnTo>
                    <a:pt x="170487" y="126280"/>
                  </a:lnTo>
                  <a:lnTo>
                    <a:pt x="0" y="126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35"/>
            <p:cNvSpPr/>
            <p:nvPr/>
          </p:nvSpPr>
          <p:spPr>
            <a:xfrm flipH="1" flipV="1">
              <a:off x="16751006" y="2427011"/>
              <a:ext cx="200590" cy="2953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AutoShape 36"/>
            <p:cNvSpPr/>
            <p:nvPr/>
          </p:nvSpPr>
          <p:spPr>
            <a:xfrm flipH="1">
              <a:off x="16414039" y="2427011"/>
              <a:ext cx="425507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AutoShape 37"/>
            <p:cNvSpPr/>
            <p:nvPr/>
          </p:nvSpPr>
          <p:spPr>
            <a:xfrm flipH="1" flipV="1">
              <a:off x="16424963" y="4157460"/>
              <a:ext cx="325888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6487957" y="614608"/>
              <a:ext cx="3475381" cy="316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28" spc="35">
                  <a:solidFill>
                    <a:srgbClr val="FFFFFF"/>
                  </a:solidFill>
                  <a:latin typeface="Montserrat Classic Bold"/>
                </a:rPr>
                <a:t>EVALUATION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7346823" y="2123072"/>
              <a:ext cx="1858320" cy="575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10101"/>
                  </a:solidFill>
                  <a:latin typeface="Poppins Bold"/>
                </a:rPr>
                <a:t>MODEL COMPARISON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16757201" y="4026197"/>
              <a:ext cx="0" cy="1721376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AutoShape 41"/>
            <p:cNvSpPr/>
            <p:nvPr/>
          </p:nvSpPr>
          <p:spPr>
            <a:xfrm flipH="1" flipV="1">
              <a:off x="11671050" y="8161843"/>
              <a:ext cx="623556" cy="5435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AutoShape 42"/>
            <p:cNvSpPr/>
            <p:nvPr/>
          </p:nvSpPr>
          <p:spPr>
            <a:xfrm flipH="1">
              <a:off x="12683644" y="2492604"/>
              <a:ext cx="927133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AutoShape 43"/>
            <p:cNvSpPr/>
            <p:nvPr/>
          </p:nvSpPr>
          <p:spPr>
            <a:xfrm>
              <a:off x="13237518" y="2498723"/>
              <a:ext cx="0" cy="1370367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AutoShape 44"/>
            <p:cNvSpPr/>
            <p:nvPr/>
          </p:nvSpPr>
          <p:spPr>
            <a:xfrm>
              <a:off x="12518967" y="2492604"/>
              <a:ext cx="164677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" name="Group 45"/>
            <p:cNvGrpSpPr/>
            <p:nvPr/>
          </p:nvGrpSpPr>
          <p:grpSpPr>
            <a:xfrm rot="-5400000">
              <a:off x="14773335" y="-917396"/>
              <a:ext cx="623569" cy="3453487"/>
              <a:chOff x="0" y="0"/>
              <a:chExt cx="2771140" cy="15347296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2771140" cy="15347297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5347297">
                    <a:moveTo>
                      <a:pt x="0" y="0"/>
                    </a:moveTo>
                    <a:lnTo>
                      <a:pt x="0" y="14444326"/>
                    </a:lnTo>
                    <a:lnTo>
                      <a:pt x="1384300" y="15347297"/>
                    </a:lnTo>
                    <a:lnTo>
                      <a:pt x="2771140" y="14444326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FFA35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5400000">
              <a:off x="13048752" y="604030"/>
              <a:ext cx="619248" cy="422330"/>
              <a:chOff x="0" y="0"/>
              <a:chExt cx="2771140" cy="188993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 rot="-10800000">
              <a:off x="14910981" y="21820"/>
              <a:ext cx="511900" cy="511900"/>
              <a:chOff x="0" y="0"/>
              <a:chExt cx="495300" cy="4953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EEED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A06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" name="Freeform 52"/>
            <p:cNvSpPr/>
            <p:nvPr/>
          </p:nvSpPr>
          <p:spPr>
            <a:xfrm>
              <a:off x="15016363" y="129666"/>
              <a:ext cx="301135" cy="296208"/>
            </a:xfrm>
            <a:custGeom>
              <a:avLst/>
              <a:gdLst/>
              <a:ahLst/>
              <a:cxnLst/>
              <a:rect l="l" t="t" r="r" b="b"/>
              <a:pathLst>
                <a:path w="301135" h="296208">
                  <a:moveTo>
                    <a:pt x="0" y="0"/>
                  </a:moveTo>
                  <a:lnTo>
                    <a:pt x="301136" y="0"/>
                  </a:lnTo>
                  <a:lnTo>
                    <a:pt x="301136" y="296207"/>
                  </a:lnTo>
                  <a:lnTo>
                    <a:pt x="0" y="296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3" name="Group 53"/>
            <p:cNvGrpSpPr/>
            <p:nvPr/>
          </p:nvGrpSpPr>
          <p:grpSpPr>
            <a:xfrm>
              <a:off x="13929754" y="2008571"/>
              <a:ext cx="2447745" cy="950348"/>
              <a:chOff x="0" y="0"/>
              <a:chExt cx="10346197" cy="4016958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FFA35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" name="AutoShape 55"/>
            <p:cNvSpPr/>
            <p:nvPr/>
          </p:nvSpPr>
          <p:spPr>
            <a:xfrm>
              <a:off x="13237518" y="3869090"/>
              <a:ext cx="0" cy="2839092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6"/>
            <p:cNvSpPr/>
            <p:nvPr/>
          </p:nvSpPr>
          <p:spPr>
            <a:xfrm rot="5400000">
              <a:off x="13726937" y="2435584"/>
              <a:ext cx="170487" cy="126279"/>
            </a:xfrm>
            <a:custGeom>
              <a:avLst/>
              <a:gdLst/>
              <a:ahLst/>
              <a:cxnLst/>
              <a:rect l="l" t="t" r="r" b="b"/>
              <a:pathLst>
                <a:path w="170487" h="126279">
                  <a:moveTo>
                    <a:pt x="0" y="0"/>
                  </a:moveTo>
                  <a:lnTo>
                    <a:pt x="170487" y="0"/>
                  </a:lnTo>
                  <a:lnTo>
                    <a:pt x="170487" y="126279"/>
                  </a:lnTo>
                  <a:lnTo>
                    <a:pt x="0" y="126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AutoShape 57"/>
            <p:cNvSpPr/>
            <p:nvPr/>
          </p:nvSpPr>
          <p:spPr>
            <a:xfrm flipH="1" flipV="1">
              <a:off x="13584960" y="2489650"/>
              <a:ext cx="200590" cy="2953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8"/>
            <p:cNvSpPr/>
            <p:nvPr/>
          </p:nvSpPr>
          <p:spPr>
            <a:xfrm rot="5400000">
              <a:off x="13763258" y="3998221"/>
              <a:ext cx="170487" cy="126279"/>
            </a:xfrm>
            <a:custGeom>
              <a:avLst/>
              <a:gdLst/>
              <a:ahLst/>
              <a:cxnLst/>
              <a:rect l="l" t="t" r="r" b="b"/>
              <a:pathLst>
                <a:path w="170487" h="126279">
                  <a:moveTo>
                    <a:pt x="0" y="0"/>
                  </a:moveTo>
                  <a:lnTo>
                    <a:pt x="170487" y="0"/>
                  </a:lnTo>
                  <a:lnTo>
                    <a:pt x="170487" y="126279"/>
                  </a:lnTo>
                  <a:lnTo>
                    <a:pt x="0" y="126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AutoShape 59"/>
            <p:cNvSpPr/>
            <p:nvPr/>
          </p:nvSpPr>
          <p:spPr>
            <a:xfrm>
              <a:off x="13237518" y="6691751"/>
              <a:ext cx="0" cy="810772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0" name="Group 60"/>
            <p:cNvGrpSpPr/>
            <p:nvPr/>
          </p:nvGrpSpPr>
          <p:grpSpPr>
            <a:xfrm>
              <a:off x="13929754" y="3614787"/>
              <a:ext cx="2447745" cy="950348"/>
              <a:chOff x="0" y="0"/>
              <a:chExt cx="10346197" cy="4016958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FFA35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AutoShape 62"/>
            <p:cNvSpPr/>
            <p:nvPr/>
          </p:nvSpPr>
          <p:spPr>
            <a:xfrm flipH="1" flipV="1">
              <a:off x="13237518" y="5903735"/>
              <a:ext cx="0" cy="2263543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AutoShape 63"/>
            <p:cNvSpPr/>
            <p:nvPr/>
          </p:nvSpPr>
          <p:spPr>
            <a:xfrm flipH="1">
              <a:off x="12294579" y="8167278"/>
              <a:ext cx="942940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AutoShape 64"/>
            <p:cNvSpPr/>
            <p:nvPr/>
          </p:nvSpPr>
          <p:spPr>
            <a:xfrm flipH="1" flipV="1">
              <a:off x="13224890" y="4049575"/>
              <a:ext cx="623556" cy="5435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13429241" y="647361"/>
              <a:ext cx="3475381" cy="316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28" spc="35">
                  <a:solidFill>
                    <a:srgbClr val="FFFFFF"/>
                  </a:solidFill>
                  <a:latin typeface="Montserrat Classic Bold"/>
                </a:rPr>
                <a:t>MODELING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4295481" y="2331421"/>
              <a:ext cx="1581101" cy="303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XGBOOST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14244645" y="3792695"/>
              <a:ext cx="1817963" cy="575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RANDOM FOREST</a:t>
              </a:r>
            </a:p>
          </p:txBody>
        </p:sp>
        <p:grpSp>
          <p:nvGrpSpPr>
            <p:cNvPr id="68" name="Group 68"/>
            <p:cNvGrpSpPr/>
            <p:nvPr/>
          </p:nvGrpSpPr>
          <p:grpSpPr>
            <a:xfrm>
              <a:off x="13905870" y="5225536"/>
              <a:ext cx="2447745" cy="950348"/>
              <a:chOff x="0" y="0"/>
              <a:chExt cx="10346197" cy="4016958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FFA35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70"/>
            <p:cNvSpPr txBox="1"/>
            <p:nvPr/>
          </p:nvSpPr>
          <p:spPr>
            <a:xfrm>
              <a:off x="14244645" y="5403444"/>
              <a:ext cx="1817963" cy="575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LOGISTIC REGRESSION</a:t>
              </a:r>
            </a:p>
          </p:txBody>
        </p:sp>
        <p:sp>
          <p:nvSpPr>
            <p:cNvPr id="71" name="AutoShape 71"/>
            <p:cNvSpPr/>
            <p:nvPr/>
          </p:nvSpPr>
          <p:spPr>
            <a:xfrm flipH="1" flipV="1">
              <a:off x="13224945" y="5707060"/>
              <a:ext cx="623556" cy="5435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72"/>
            <p:cNvSpPr/>
            <p:nvPr/>
          </p:nvSpPr>
          <p:spPr>
            <a:xfrm rot="5400000">
              <a:off x="13763258" y="5649355"/>
              <a:ext cx="170487" cy="126279"/>
            </a:xfrm>
            <a:custGeom>
              <a:avLst/>
              <a:gdLst/>
              <a:ahLst/>
              <a:cxnLst/>
              <a:rect l="l" t="t" r="r" b="b"/>
              <a:pathLst>
                <a:path w="170487" h="126279">
                  <a:moveTo>
                    <a:pt x="0" y="0"/>
                  </a:moveTo>
                  <a:lnTo>
                    <a:pt x="170487" y="0"/>
                  </a:lnTo>
                  <a:lnTo>
                    <a:pt x="170487" y="126280"/>
                  </a:lnTo>
                  <a:lnTo>
                    <a:pt x="0" y="126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AutoShape 73"/>
            <p:cNvSpPr/>
            <p:nvPr/>
          </p:nvSpPr>
          <p:spPr>
            <a:xfrm flipH="1" flipV="1">
              <a:off x="16353615" y="5744245"/>
              <a:ext cx="325888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74"/>
            <p:cNvSpPr/>
            <p:nvPr/>
          </p:nvSpPr>
          <p:spPr>
            <a:xfrm rot="5400000">
              <a:off x="7264410" y="3850850"/>
              <a:ext cx="175003" cy="129624"/>
            </a:xfrm>
            <a:custGeom>
              <a:avLst/>
              <a:gdLst/>
              <a:ahLst/>
              <a:cxnLst/>
              <a:rect l="l" t="t" r="r" b="b"/>
              <a:pathLst>
                <a:path w="175003" h="129624">
                  <a:moveTo>
                    <a:pt x="0" y="0"/>
                  </a:moveTo>
                  <a:lnTo>
                    <a:pt x="175003" y="0"/>
                  </a:lnTo>
                  <a:lnTo>
                    <a:pt x="175003" y="129624"/>
                  </a:lnTo>
                  <a:lnTo>
                    <a:pt x="0" y="12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5" name="Group 75"/>
            <p:cNvGrpSpPr/>
            <p:nvPr/>
          </p:nvGrpSpPr>
          <p:grpSpPr>
            <a:xfrm>
              <a:off x="7416724" y="4843587"/>
              <a:ext cx="2447745" cy="950348"/>
              <a:chOff x="0" y="0"/>
              <a:chExt cx="10346197" cy="4016958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E1B44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AutoShape 77"/>
            <p:cNvSpPr/>
            <p:nvPr/>
          </p:nvSpPr>
          <p:spPr>
            <a:xfrm>
              <a:off x="9288122" y="6616006"/>
              <a:ext cx="1329148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AutoShape 78"/>
            <p:cNvSpPr/>
            <p:nvPr/>
          </p:nvSpPr>
          <p:spPr>
            <a:xfrm flipV="1">
              <a:off x="7121649" y="3909949"/>
              <a:ext cx="18144" cy="1382065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AutoShape 79"/>
            <p:cNvSpPr/>
            <p:nvPr/>
          </p:nvSpPr>
          <p:spPr>
            <a:xfrm flipH="1" flipV="1">
              <a:off x="7133635" y="3908549"/>
              <a:ext cx="192806" cy="1281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AutoShape 80"/>
            <p:cNvSpPr/>
            <p:nvPr/>
          </p:nvSpPr>
          <p:spPr>
            <a:xfrm>
              <a:off x="7142707" y="2982496"/>
              <a:ext cx="0" cy="933165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81"/>
            <p:cNvGrpSpPr/>
            <p:nvPr/>
          </p:nvGrpSpPr>
          <p:grpSpPr>
            <a:xfrm>
              <a:off x="7416724" y="3439625"/>
              <a:ext cx="2447745" cy="950348"/>
              <a:chOff x="0" y="0"/>
              <a:chExt cx="10346197" cy="4016958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E1B44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" name="AutoShape 83"/>
            <p:cNvSpPr/>
            <p:nvPr/>
          </p:nvSpPr>
          <p:spPr>
            <a:xfrm>
              <a:off x="7859152" y="6747552"/>
              <a:ext cx="266756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AutoShape 84"/>
            <p:cNvSpPr/>
            <p:nvPr/>
          </p:nvSpPr>
          <p:spPr>
            <a:xfrm flipH="1">
              <a:off x="7130722" y="5290666"/>
              <a:ext cx="212118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5"/>
            <p:cNvSpPr/>
            <p:nvPr/>
          </p:nvSpPr>
          <p:spPr>
            <a:xfrm rot="5400000">
              <a:off x="7264410" y="5234926"/>
              <a:ext cx="175003" cy="129624"/>
            </a:xfrm>
            <a:custGeom>
              <a:avLst/>
              <a:gdLst/>
              <a:ahLst/>
              <a:cxnLst/>
              <a:rect l="l" t="t" r="r" b="b"/>
              <a:pathLst>
                <a:path w="175003" h="129624">
                  <a:moveTo>
                    <a:pt x="0" y="0"/>
                  </a:moveTo>
                  <a:lnTo>
                    <a:pt x="175003" y="0"/>
                  </a:lnTo>
                  <a:lnTo>
                    <a:pt x="175003" y="129624"/>
                  </a:lnTo>
                  <a:lnTo>
                    <a:pt x="0" y="12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6" name="Group 86"/>
            <p:cNvGrpSpPr/>
            <p:nvPr/>
          </p:nvGrpSpPr>
          <p:grpSpPr>
            <a:xfrm>
              <a:off x="8207274" y="6247550"/>
              <a:ext cx="2447745" cy="950348"/>
              <a:chOff x="0" y="0"/>
              <a:chExt cx="10346197" cy="4016958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E1B44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10029032" y="2032148"/>
              <a:ext cx="2447745" cy="950348"/>
              <a:chOff x="0" y="0"/>
              <a:chExt cx="10346197" cy="4016958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E1B44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0" name="Freeform 90"/>
            <p:cNvSpPr/>
            <p:nvPr/>
          </p:nvSpPr>
          <p:spPr>
            <a:xfrm>
              <a:off x="5889220" y="2260801"/>
              <a:ext cx="599669" cy="513535"/>
            </a:xfrm>
            <a:custGeom>
              <a:avLst/>
              <a:gdLst/>
              <a:ahLst/>
              <a:cxnLst/>
              <a:rect l="l" t="t" r="r" b="b"/>
              <a:pathLst>
                <a:path w="599669" h="513535">
                  <a:moveTo>
                    <a:pt x="0" y="0"/>
                  </a:moveTo>
                  <a:lnTo>
                    <a:pt x="599670" y="0"/>
                  </a:lnTo>
                  <a:lnTo>
                    <a:pt x="599670" y="513535"/>
                  </a:lnTo>
                  <a:lnTo>
                    <a:pt x="0" y="513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91"/>
            <p:cNvGrpSpPr/>
            <p:nvPr/>
          </p:nvGrpSpPr>
          <p:grpSpPr>
            <a:xfrm rot="-5400000">
              <a:off x="9432376" y="-2855595"/>
              <a:ext cx="612191" cy="7334859"/>
              <a:chOff x="0" y="0"/>
              <a:chExt cx="2771140" cy="33201954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2771140" cy="33201955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33201955">
                    <a:moveTo>
                      <a:pt x="0" y="0"/>
                    </a:moveTo>
                    <a:lnTo>
                      <a:pt x="0" y="32298984"/>
                    </a:lnTo>
                    <a:lnTo>
                      <a:pt x="1384300" y="33201955"/>
                    </a:lnTo>
                    <a:lnTo>
                      <a:pt x="2771140" y="32298984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E1B44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 rot="-5400000">
              <a:off x="5744806" y="597514"/>
              <a:ext cx="628501" cy="428640"/>
              <a:chOff x="0" y="0"/>
              <a:chExt cx="2771140" cy="188993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" name="Group 95"/>
            <p:cNvGrpSpPr>
              <a:grpSpLocks noChangeAspect="1"/>
            </p:cNvGrpSpPr>
            <p:nvPr/>
          </p:nvGrpSpPr>
          <p:grpSpPr>
            <a:xfrm rot="-10800000">
              <a:off x="9301436" y="21820"/>
              <a:ext cx="511900" cy="511900"/>
              <a:chOff x="0" y="0"/>
              <a:chExt cx="495300" cy="4953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E1B44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" name="Freeform 98"/>
            <p:cNvSpPr/>
            <p:nvPr/>
          </p:nvSpPr>
          <p:spPr>
            <a:xfrm>
              <a:off x="9402950" y="139511"/>
              <a:ext cx="311388" cy="296208"/>
            </a:xfrm>
            <a:custGeom>
              <a:avLst/>
              <a:gdLst/>
              <a:ahLst/>
              <a:cxnLst/>
              <a:rect l="l" t="t" r="r" b="b"/>
              <a:pathLst>
                <a:path w="311388" h="296208">
                  <a:moveTo>
                    <a:pt x="0" y="0"/>
                  </a:moveTo>
                  <a:lnTo>
                    <a:pt x="311388" y="0"/>
                  </a:lnTo>
                  <a:lnTo>
                    <a:pt x="311388" y="296207"/>
                  </a:lnTo>
                  <a:lnTo>
                    <a:pt x="0" y="296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9" name="Group 99"/>
            <p:cNvGrpSpPr/>
            <p:nvPr/>
          </p:nvGrpSpPr>
          <p:grpSpPr>
            <a:xfrm>
              <a:off x="6525179" y="2028678"/>
              <a:ext cx="2447745" cy="950348"/>
              <a:chOff x="0" y="0"/>
              <a:chExt cx="10346197" cy="4016958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E1B44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9216278" y="7651512"/>
              <a:ext cx="2447745" cy="950348"/>
              <a:chOff x="0" y="0"/>
              <a:chExt cx="10346197" cy="4016958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E1B44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3" name="AutoShape 103"/>
            <p:cNvSpPr/>
            <p:nvPr/>
          </p:nvSpPr>
          <p:spPr>
            <a:xfrm flipH="1">
              <a:off x="7868224" y="5784577"/>
              <a:ext cx="9072" cy="962889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04"/>
            <p:cNvSpPr/>
            <p:nvPr/>
          </p:nvSpPr>
          <p:spPr>
            <a:xfrm rot="5400000">
              <a:off x="8042419" y="6682740"/>
              <a:ext cx="175003" cy="129624"/>
            </a:xfrm>
            <a:custGeom>
              <a:avLst/>
              <a:gdLst/>
              <a:ahLst/>
              <a:cxnLst/>
              <a:rect l="l" t="t" r="r" b="b"/>
              <a:pathLst>
                <a:path w="175003" h="129624">
                  <a:moveTo>
                    <a:pt x="0" y="0"/>
                  </a:moveTo>
                  <a:lnTo>
                    <a:pt x="175003" y="0"/>
                  </a:lnTo>
                  <a:lnTo>
                    <a:pt x="175003" y="129624"/>
                  </a:lnTo>
                  <a:lnTo>
                    <a:pt x="0" y="12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AutoShape 105"/>
            <p:cNvSpPr/>
            <p:nvPr/>
          </p:nvSpPr>
          <p:spPr>
            <a:xfrm>
              <a:off x="8828367" y="8126686"/>
              <a:ext cx="286300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AutoShape 106"/>
            <p:cNvSpPr/>
            <p:nvPr/>
          </p:nvSpPr>
          <p:spPr>
            <a:xfrm flipH="1">
              <a:off x="8837439" y="7170067"/>
              <a:ext cx="9737" cy="962889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07"/>
            <p:cNvSpPr/>
            <p:nvPr/>
          </p:nvSpPr>
          <p:spPr>
            <a:xfrm rot="5400000">
              <a:off x="9063965" y="8070946"/>
              <a:ext cx="175003" cy="129624"/>
            </a:xfrm>
            <a:custGeom>
              <a:avLst/>
              <a:gdLst/>
              <a:ahLst/>
              <a:cxnLst/>
              <a:rect l="l" t="t" r="r" b="b"/>
              <a:pathLst>
                <a:path w="175003" h="129624">
                  <a:moveTo>
                    <a:pt x="0" y="0"/>
                  </a:moveTo>
                  <a:lnTo>
                    <a:pt x="175003" y="0"/>
                  </a:lnTo>
                  <a:lnTo>
                    <a:pt x="175003" y="129624"/>
                  </a:lnTo>
                  <a:lnTo>
                    <a:pt x="0" y="12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AutoShape 108"/>
            <p:cNvSpPr/>
            <p:nvPr/>
          </p:nvSpPr>
          <p:spPr>
            <a:xfrm flipH="1">
              <a:off x="9030842" y="8126686"/>
              <a:ext cx="111625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AutoShape 109"/>
            <p:cNvSpPr/>
            <p:nvPr/>
          </p:nvSpPr>
          <p:spPr>
            <a:xfrm flipV="1">
              <a:off x="9557387" y="2950640"/>
              <a:ext cx="0" cy="488986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AutoShape 110"/>
            <p:cNvSpPr/>
            <p:nvPr/>
          </p:nvSpPr>
          <p:spPr>
            <a:xfrm>
              <a:off x="9552900" y="2479842"/>
              <a:ext cx="0" cy="810772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1"/>
            <p:cNvSpPr/>
            <p:nvPr/>
          </p:nvSpPr>
          <p:spPr>
            <a:xfrm rot="5400000">
              <a:off x="9842380" y="2425774"/>
              <a:ext cx="170487" cy="126279"/>
            </a:xfrm>
            <a:custGeom>
              <a:avLst/>
              <a:gdLst/>
              <a:ahLst/>
              <a:cxnLst/>
              <a:rect l="l" t="t" r="r" b="b"/>
              <a:pathLst>
                <a:path w="170487" h="126279">
                  <a:moveTo>
                    <a:pt x="0" y="0"/>
                  </a:moveTo>
                  <a:lnTo>
                    <a:pt x="170487" y="0"/>
                  </a:lnTo>
                  <a:lnTo>
                    <a:pt x="170487" y="126280"/>
                  </a:lnTo>
                  <a:lnTo>
                    <a:pt x="0" y="126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AutoShape 112"/>
            <p:cNvSpPr/>
            <p:nvPr/>
          </p:nvSpPr>
          <p:spPr>
            <a:xfrm flipH="1">
              <a:off x="9552900" y="2479842"/>
              <a:ext cx="358978" cy="0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7868224" y="637249"/>
              <a:ext cx="3475381" cy="316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28" spc="35">
                  <a:solidFill>
                    <a:srgbClr val="FFFFFF"/>
                  </a:solidFill>
                  <a:latin typeface="Montserrat Classic Bold"/>
                </a:rPr>
                <a:t>DATA PREPROCESSING</a:t>
              </a:r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6625934" y="2070502"/>
              <a:ext cx="2237550" cy="847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NULL-VALUES AND DUPLICATES TREATMENT</a:t>
              </a:r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7712747" y="3482311"/>
              <a:ext cx="1855700" cy="847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ENCODING CATEGORICAL VARIABLES</a:t>
              </a:r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7850046" y="5020011"/>
              <a:ext cx="1581101" cy="575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DATA BINNING</a:t>
              </a:r>
            </a:p>
          </p:txBody>
        </p:sp>
        <p:sp>
          <p:nvSpPr>
            <p:cNvPr id="117" name="TextBox 117"/>
            <p:cNvSpPr txBox="1"/>
            <p:nvPr/>
          </p:nvSpPr>
          <p:spPr>
            <a:xfrm>
              <a:off x="8339049" y="6282933"/>
              <a:ext cx="2184197" cy="847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CREATE DUMMY VARIABLES FOR DATA CHANGES</a:t>
              </a:r>
            </a:p>
          </p:txBody>
        </p:sp>
        <p:sp>
          <p:nvSpPr>
            <p:cNvPr id="118" name="TextBox 118"/>
            <p:cNvSpPr txBox="1"/>
            <p:nvPr/>
          </p:nvSpPr>
          <p:spPr>
            <a:xfrm>
              <a:off x="10358096" y="2238175"/>
              <a:ext cx="1782168" cy="575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FEATURE ENGINEERING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9671804" y="7693335"/>
              <a:ext cx="1581101" cy="847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IDENTIFY TARGET VARIABLES</a:t>
              </a:r>
            </a:p>
          </p:txBody>
        </p:sp>
        <p:sp>
          <p:nvSpPr>
            <p:cNvPr id="120" name="Freeform 120"/>
            <p:cNvSpPr/>
            <p:nvPr/>
          </p:nvSpPr>
          <p:spPr>
            <a:xfrm rot="5400000">
              <a:off x="3217892" y="2437221"/>
              <a:ext cx="170487" cy="126279"/>
            </a:xfrm>
            <a:custGeom>
              <a:avLst/>
              <a:gdLst/>
              <a:ahLst/>
              <a:cxnLst/>
              <a:rect l="l" t="t" r="r" b="b"/>
              <a:pathLst>
                <a:path w="170487" h="126279">
                  <a:moveTo>
                    <a:pt x="0" y="0"/>
                  </a:moveTo>
                  <a:lnTo>
                    <a:pt x="170488" y="0"/>
                  </a:lnTo>
                  <a:lnTo>
                    <a:pt x="170488" y="126280"/>
                  </a:lnTo>
                  <a:lnTo>
                    <a:pt x="0" y="126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AutoShape 121"/>
            <p:cNvSpPr/>
            <p:nvPr/>
          </p:nvSpPr>
          <p:spPr>
            <a:xfrm flipH="1">
              <a:off x="2778553" y="2495399"/>
              <a:ext cx="487274" cy="675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AutoShape 122"/>
            <p:cNvSpPr/>
            <p:nvPr/>
          </p:nvSpPr>
          <p:spPr>
            <a:xfrm flipV="1">
              <a:off x="4636573" y="2990474"/>
              <a:ext cx="0" cy="488986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23"/>
            <p:cNvSpPr/>
            <p:nvPr/>
          </p:nvSpPr>
          <p:spPr>
            <a:xfrm rot="-10800000">
              <a:off x="4540337" y="3476093"/>
              <a:ext cx="170487" cy="126279"/>
            </a:xfrm>
            <a:custGeom>
              <a:avLst/>
              <a:gdLst/>
              <a:ahLst/>
              <a:cxnLst/>
              <a:rect l="l" t="t" r="r" b="b"/>
              <a:pathLst>
                <a:path w="170487" h="126279">
                  <a:moveTo>
                    <a:pt x="0" y="0"/>
                  </a:moveTo>
                  <a:lnTo>
                    <a:pt x="170487" y="0"/>
                  </a:lnTo>
                  <a:lnTo>
                    <a:pt x="170487" y="126280"/>
                  </a:lnTo>
                  <a:lnTo>
                    <a:pt x="0" y="126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4276" b="-21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AutoShape 124"/>
            <p:cNvSpPr/>
            <p:nvPr/>
          </p:nvSpPr>
          <p:spPr>
            <a:xfrm flipH="1" flipV="1">
              <a:off x="4629867" y="3355768"/>
              <a:ext cx="675" cy="146156"/>
            </a:xfrm>
            <a:prstGeom prst="line">
              <a:avLst/>
            </a:prstGeom>
            <a:ln w="12700" cap="flat">
              <a:solidFill>
                <a:srgbClr val="BF99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5" name="Group 125"/>
            <p:cNvGrpSpPr/>
            <p:nvPr/>
          </p:nvGrpSpPr>
          <p:grpSpPr>
            <a:xfrm rot="-5400000">
              <a:off x="4223626" y="-764054"/>
              <a:ext cx="630627" cy="3171656"/>
              <a:chOff x="0" y="0"/>
              <a:chExt cx="2771140" cy="13937096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2771140" cy="13937097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3937097">
                    <a:moveTo>
                      <a:pt x="0" y="0"/>
                    </a:moveTo>
                    <a:lnTo>
                      <a:pt x="0" y="13034127"/>
                    </a:lnTo>
                    <a:lnTo>
                      <a:pt x="1384300" y="13937097"/>
                    </a:lnTo>
                    <a:lnTo>
                      <a:pt x="2771140" y="13034127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00A58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 rot="-5400000">
              <a:off x="2678272" y="607173"/>
              <a:ext cx="630627" cy="430090"/>
              <a:chOff x="0" y="0"/>
              <a:chExt cx="2771140" cy="188993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129"/>
            <p:cNvGrpSpPr>
              <a:grpSpLocks noChangeAspect="1"/>
            </p:cNvGrpSpPr>
            <p:nvPr/>
          </p:nvGrpSpPr>
          <p:grpSpPr>
            <a:xfrm rot="-10800000">
              <a:off x="4306809" y="21820"/>
              <a:ext cx="534794" cy="534794"/>
              <a:chOff x="0" y="0"/>
              <a:chExt cx="495300" cy="4953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00A58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2" name="Freeform 132"/>
            <p:cNvSpPr/>
            <p:nvPr/>
          </p:nvSpPr>
          <p:spPr>
            <a:xfrm>
              <a:off x="4425644" y="130014"/>
              <a:ext cx="297124" cy="316932"/>
            </a:xfrm>
            <a:custGeom>
              <a:avLst/>
              <a:gdLst/>
              <a:ahLst/>
              <a:cxnLst/>
              <a:rect l="l" t="t" r="r" b="b"/>
              <a:pathLst>
                <a:path w="297124" h="316932">
                  <a:moveTo>
                    <a:pt x="0" y="0"/>
                  </a:moveTo>
                  <a:lnTo>
                    <a:pt x="297124" y="0"/>
                  </a:lnTo>
                  <a:lnTo>
                    <a:pt x="297124" y="316932"/>
                  </a:lnTo>
                  <a:lnTo>
                    <a:pt x="0" y="316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" name="Group 133"/>
            <p:cNvGrpSpPr/>
            <p:nvPr/>
          </p:nvGrpSpPr>
          <p:grpSpPr>
            <a:xfrm>
              <a:off x="3401708" y="2040126"/>
              <a:ext cx="2447745" cy="950348"/>
              <a:chOff x="0" y="0"/>
              <a:chExt cx="10346197" cy="4016958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00A58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3381620" y="3596896"/>
              <a:ext cx="2447745" cy="950348"/>
              <a:chOff x="0" y="0"/>
              <a:chExt cx="10346197" cy="4016958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00A58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7" name="TextBox 137"/>
            <p:cNvSpPr txBox="1"/>
            <p:nvPr/>
          </p:nvSpPr>
          <p:spPr>
            <a:xfrm>
              <a:off x="3348009" y="485395"/>
              <a:ext cx="2417572" cy="642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28" spc="35">
                  <a:solidFill>
                    <a:srgbClr val="FFFFFF"/>
                  </a:solidFill>
                  <a:latin typeface="Montserrat Classic Bold"/>
                </a:rPr>
                <a:t>DATA UNDERSTANDING</a:t>
              </a:r>
            </a:p>
          </p:txBody>
        </p:sp>
        <p:sp>
          <p:nvSpPr>
            <p:cNvPr id="138" name="TextBox 138"/>
            <p:cNvSpPr txBox="1"/>
            <p:nvPr/>
          </p:nvSpPr>
          <p:spPr>
            <a:xfrm>
              <a:off x="3678664" y="2081949"/>
              <a:ext cx="1897674" cy="847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EXPLORATORY DATA ANALYSIS</a:t>
              </a:r>
            </a:p>
          </p:txBody>
        </p:sp>
        <p:sp>
          <p:nvSpPr>
            <p:cNvPr id="139" name="TextBox 139"/>
            <p:cNvSpPr txBox="1"/>
            <p:nvPr/>
          </p:nvSpPr>
          <p:spPr>
            <a:xfrm>
              <a:off x="3415212" y="3667321"/>
              <a:ext cx="2317988" cy="847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IDENTIFY CHANGES ACCROSS TABLES</a:t>
              </a:r>
            </a:p>
          </p:txBody>
        </p:sp>
        <p:grpSp>
          <p:nvGrpSpPr>
            <p:cNvPr id="140" name="Group 140"/>
            <p:cNvGrpSpPr/>
            <p:nvPr/>
          </p:nvGrpSpPr>
          <p:grpSpPr>
            <a:xfrm rot="-5400000">
              <a:off x="1325938" y="-608016"/>
              <a:ext cx="634947" cy="2812508"/>
              <a:chOff x="0" y="0"/>
              <a:chExt cx="2771140" cy="12274805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2771140" cy="12274805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2274805">
                    <a:moveTo>
                      <a:pt x="0" y="0"/>
                    </a:moveTo>
                    <a:lnTo>
                      <a:pt x="0" y="11371835"/>
                    </a:lnTo>
                    <a:lnTo>
                      <a:pt x="1384300" y="12274805"/>
                    </a:lnTo>
                    <a:lnTo>
                      <a:pt x="2771140" y="11371835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96969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-5400000">
              <a:off x="-96747" y="577512"/>
              <a:ext cx="634947" cy="441453"/>
              <a:chOff x="0" y="0"/>
              <a:chExt cx="2771140" cy="192666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2771140" cy="192666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926660">
                    <a:moveTo>
                      <a:pt x="0" y="0"/>
                    </a:moveTo>
                    <a:lnTo>
                      <a:pt x="0" y="1023690"/>
                    </a:lnTo>
                    <a:lnTo>
                      <a:pt x="1384300" y="1926660"/>
                    </a:lnTo>
                    <a:lnTo>
                      <a:pt x="2771140" y="102369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" name="Group 144"/>
            <p:cNvGrpSpPr>
              <a:grpSpLocks noChangeAspect="1"/>
            </p:cNvGrpSpPr>
            <p:nvPr/>
          </p:nvGrpSpPr>
          <p:grpSpPr>
            <a:xfrm rot="-10800000">
              <a:off x="1298609" y="0"/>
              <a:ext cx="534794" cy="534794"/>
              <a:chOff x="0" y="0"/>
              <a:chExt cx="495300" cy="4953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96969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7" name="Freeform 147"/>
            <p:cNvSpPr/>
            <p:nvPr/>
          </p:nvSpPr>
          <p:spPr>
            <a:xfrm>
              <a:off x="1456449" y="108194"/>
              <a:ext cx="219114" cy="316932"/>
            </a:xfrm>
            <a:custGeom>
              <a:avLst/>
              <a:gdLst/>
              <a:ahLst/>
              <a:cxnLst/>
              <a:rect l="l" t="t" r="r" b="b"/>
              <a:pathLst>
                <a:path w="219114" h="316932">
                  <a:moveTo>
                    <a:pt x="0" y="0"/>
                  </a:moveTo>
                  <a:lnTo>
                    <a:pt x="219114" y="0"/>
                  </a:lnTo>
                  <a:lnTo>
                    <a:pt x="219114" y="316932"/>
                  </a:lnTo>
                  <a:lnTo>
                    <a:pt x="0" y="316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8" name="Group 148"/>
            <p:cNvGrpSpPr/>
            <p:nvPr/>
          </p:nvGrpSpPr>
          <p:grpSpPr>
            <a:xfrm>
              <a:off x="342133" y="2054716"/>
              <a:ext cx="2447745" cy="950348"/>
              <a:chOff x="0" y="0"/>
              <a:chExt cx="10346197" cy="4016958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0346197" cy="4016958"/>
              </a:xfrm>
              <a:custGeom>
                <a:avLst/>
                <a:gdLst/>
                <a:ahLst/>
                <a:cxnLst/>
                <a:rect l="l" t="t" r="r" b="b"/>
                <a:pathLst>
                  <a:path w="10346197" h="4016958">
                    <a:moveTo>
                      <a:pt x="10005837" y="340360"/>
                    </a:moveTo>
                    <a:cubicBezTo>
                      <a:pt x="9901697" y="234950"/>
                      <a:pt x="9825497" y="116840"/>
                      <a:pt x="9781047" y="0"/>
                    </a:cubicBezTo>
                    <a:lnTo>
                      <a:pt x="565150" y="0"/>
                    </a:lnTo>
                    <a:cubicBezTo>
                      <a:pt x="520700" y="116840"/>
                      <a:pt x="444500" y="234950"/>
                      <a:pt x="340360" y="340360"/>
                    </a:cubicBezTo>
                    <a:cubicBezTo>
                      <a:pt x="234950" y="444500"/>
                      <a:pt x="116840" y="520700"/>
                      <a:pt x="0" y="565150"/>
                    </a:cubicBezTo>
                    <a:lnTo>
                      <a:pt x="0" y="3451808"/>
                    </a:lnTo>
                    <a:cubicBezTo>
                      <a:pt x="116840" y="3496258"/>
                      <a:pt x="234950" y="3572458"/>
                      <a:pt x="340360" y="3676598"/>
                    </a:cubicBezTo>
                    <a:cubicBezTo>
                      <a:pt x="353060" y="3689298"/>
                      <a:pt x="365760" y="3703268"/>
                      <a:pt x="378460" y="3715968"/>
                    </a:cubicBezTo>
                    <a:cubicBezTo>
                      <a:pt x="386080" y="3724858"/>
                      <a:pt x="393700" y="3732478"/>
                      <a:pt x="401320" y="3741368"/>
                    </a:cubicBezTo>
                    <a:cubicBezTo>
                      <a:pt x="408940" y="3750258"/>
                      <a:pt x="415290" y="3759148"/>
                      <a:pt x="422910" y="3766768"/>
                    </a:cubicBezTo>
                    <a:cubicBezTo>
                      <a:pt x="429260" y="3775658"/>
                      <a:pt x="436880" y="3784548"/>
                      <a:pt x="443230" y="3793438"/>
                    </a:cubicBezTo>
                    <a:lnTo>
                      <a:pt x="462280" y="3820108"/>
                    </a:lnTo>
                    <a:cubicBezTo>
                      <a:pt x="506730" y="3883608"/>
                      <a:pt x="542290" y="3949648"/>
                      <a:pt x="566420" y="4015688"/>
                    </a:cubicBezTo>
                    <a:lnTo>
                      <a:pt x="1057910" y="4015688"/>
                    </a:lnTo>
                    <a:lnTo>
                      <a:pt x="1057910" y="4016958"/>
                    </a:lnTo>
                    <a:lnTo>
                      <a:pt x="9781047" y="4016958"/>
                    </a:lnTo>
                    <a:cubicBezTo>
                      <a:pt x="9825497" y="3900118"/>
                      <a:pt x="9901697" y="3782008"/>
                      <a:pt x="10005837" y="3676598"/>
                    </a:cubicBezTo>
                    <a:cubicBezTo>
                      <a:pt x="10109977" y="3572458"/>
                      <a:pt x="10228087" y="3496258"/>
                      <a:pt x="10346197" y="3451808"/>
                    </a:cubicBezTo>
                    <a:lnTo>
                      <a:pt x="10346197" y="565150"/>
                    </a:lnTo>
                    <a:cubicBezTo>
                      <a:pt x="10229358" y="520700"/>
                      <a:pt x="10111247" y="444500"/>
                      <a:pt x="10005837" y="340360"/>
                    </a:cubicBezTo>
                    <a:close/>
                    <a:moveTo>
                      <a:pt x="9453387" y="740410"/>
                    </a:moveTo>
                    <a:cubicBezTo>
                      <a:pt x="9537208" y="740410"/>
                      <a:pt x="9605787" y="808990"/>
                      <a:pt x="9605787" y="892810"/>
                    </a:cubicBezTo>
                    <a:cubicBezTo>
                      <a:pt x="9605787" y="976630"/>
                      <a:pt x="9538477" y="1045210"/>
                      <a:pt x="9453387" y="1045210"/>
                    </a:cubicBezTo>
                    <a:cubicBezTo>
                      <a:pt x="9369568" y="1045210"/>
                      <a:pt x="9300987" y="976630"/>
                      <a:pt x="9300987" y="892810"/>
                    </a:cubicBezTo>
                    <a:cubicBezTo>
                      <a:pt x="9300987" y="808990"/>
                      <a:pt x="9369568" y="740410"/>
                      <a:pt x="9453387" y="740410"/>
                    </a:cubicBezTo>
                    <a:close/>
                    <a:moveTo>
                      <a:pt x="892810" y="740410"/>
                    </a:moveTo>
                    <a:cubicBezTo>
                      <a:pt x="976630" y="740410"/>
                      <a:pt x="1045210" y="808990"/>
                      <a:pt x="1045210" y="892810"/>
                    </a:cubicBezTo>
                    <a:cubicBezTo>
                      <a:pt x="1045210" y="976630"/>
                      <a:pt x="976630" y="1045210"/>
                      <a:pt x="892810" y="1045210"/>
                    </a:cubicBezTo>
                    <a:cubicBezTo>
                      <a:pt x="808990" y="1045210"/>
                      <a:pt x="740410" y="976630"/>
                      <a:pt x="740410" y="892810"/>
                    </a:cubicBezTo>
                    <a:cubicBezTo>
                      <a:pt x="740410" y="808990"/>
                      <a:pt x="808990" y="740410"/>
                      <a:pt x="892810" y="740410"/>
                    </a:cubicBezTo>
                    <a:close/>
                    <a:moveTo>
                      <a:pt x="892810" y="3276548"/>
                    </a:moveTo>
                    <a:cubicBezTo>
                      <a:pt x="808990" y="3276548"/>
                      <a:pt x="740410" y="3207968"/>
                      <a:pt x="740410" y="3124148"/>
                    </a:cubicBezTo>
                    <a:cubicBezTo>
                      <a:pt x="740410" y="3040328"/>
                      <a:pt x="808990" y="2971748"/>
                      <a:pt x="892810" y="2971748"/>
                    </a:cubicBezTo>
                    <a:cubicBezTo>
                      <a:pt x="976630" y="2971748"/>
                      <a:pt x="1045210" y="3040328"/>
                      <a:pt x="1045210" y="3124148"/>
                    </a:cubicBezTo>
                    <a:cubicBezTo>
                      <a:pt x="1045210" y="3207968"/>
                      <a:pt x="976630" y="3276548"/>
                      <a:pt x="892810" y="3276548"/>
                    </a:cubicBezTo>
                    <a:close/>
                    <a:moveTo>
                      <a:pt x="9453387" y="3276548"/>
                    </a:moveTo>
                    <a:cubicBezTo>
                      <a:pt x="9369568" y="3276548"/>
                      <a:pt x="9300987" y="3207968"/>
                      <a:pt x="9300987" y="3124148"/>
                    </a:cubicBezTo>
                    <a:cubicBezTo>
                      <a:pt x="9300987" y="3040328"/>
                      <a:pt x="9369568" y="2971748"/>
                      <a:pt x="9453387" y="2971748"/>
                    </a:cubicBezTo>
                    <a:cubicBezTo>
                      <a:pt x="9537208" y="2971748"/>
                      <a:pt x="9605787" y="3040328"/>
                      <a:pt x="9605787" y="3124148"/>
                    </a:cubicBezTo>
                    <a:cubicBezTo>
                      <a:pt x="9605787" y="3207968"/>
                      <a:pt x="9538477" y="3276548"/>
                      <a:pt x="9453387" y="3276548"/>
                    </a:cubicBezTo>
                    <a:close/>
                  </a:path>
                </a:pathLst>
              </a:custGeom>
              <a:solidFill>
                <a:srgbClr val="93918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0" name="TextBox 150"/>
            <p:cNvSpPr txBox="1"/>
            <p:nvPr/>
          </p:nvSpPr>
          <p:spPr>
            <a:xfrm>
              <a:off x="404409" y="446986"/>
              <a:ext cx="2391902" cy="642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428" spc="35">
                  <a:solidFill>
                    <a:srgbClr val="FFFFFF"/>
                  </a:solidFill>
                  <a:latin typeface="Montserrat Classic Bold"/>
                </a:rPr>
                <a:t>BUSINESS UNDERSTANDING</a:t>
              </a:r>
            </a:p>
          </p:txBody>
        </p:sp>
        <p:sp>
          <p:nvSpPr>
            <p:cNvPr id="151" name="TextBox 151"/>
            <p:cNvSpPr txBox="1"/>
            <p:nvPr/>
          </p:nvSpPr>
          <p:spPr>
            <a:xfrm>
              <a:off x="775456" y="2368708"/>
              <a:ext cx="1581101" cy="303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3"/>
                </a:lnSpc>
              </a:pPr>
              <a:r>
                <a:rPr lang="en-US" sz="1428" spc="71">
                  <a:solidFill>
                    <a:srgbClr val="000000"/>
                  </a:solidFill>
                  <a:latin typeface="Poppins Bold"/>
                </a:rPr>
                <a:t>DATA</a:t>
              </a:r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</Words>
  <Application>Microsoft Macintosh PowerPoint</Application>
  <PresentationFormat>Custom</PresentationFormat>
  <Paragraphs>196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3" baseType="lpstr">
      <vt:lpstr>Arial</vt:lpstr>
      <vt:lpstr>Montserrat Classic Bold</vt:lpstr>
      <vt:lpstr>Poppins Bold</vt:lpstr>
      <vt:lpstr>Courier Prime</vt:lpstr>
      <vt:lpstr>Montserrat Classic</vt:lpstr>
      <vt:lpstr>Arimo</vt:lpstr>
      <vt:lpstr>Canva Sans Bold</vt:lpstr>
      <vt:lpstr>DM Sans Italics</vt:lpstr>
      <vt:lpstr>DM Sans</vt:lpstr>
      <vt:lpstr>Oswald</vt:lpstr>
      <vt:lpstr>Oswald Bold</vt:lpstr>
      <vt:lpstr>Arimo Bold</vt:lpstr>
      <vt:lpstr>Calibri</vt:lpstr>
      <vt:lpstr>Arial Bold</vt:lpstr>
      <vt:lpstr>Glacial Indifference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IFBI Final Presentation</dc:title>
  <cp:lastModifiedBy>Xiaoyu Guan</cp:lastModifiedBy>
  <cp:revision>2</cp:revision>
  <dcterms:created xsi:type="dcterms:W3CDTF">2006-08-16T00:00:00Z</dcterms:created>
  <dcterms:modified xsi:type="dcterms:W3CDTF">2024-05-15T17:04:41Z</dcterms:modified>
  <dc:identifier>DAGBNxe1iu4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2024-05-15T17:04:39Z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d7ac673d-90e5-46d9-b063-7dd81ffee4af</vt:lpwstr>
  </property>
  <property fmtid="{D5CDD505-2E9C-101B-9397-08002B2CF9AE}" pid="8" name="MSIP_Label_4044bd30-2ed7-4c9d-9d12-46200872a97b_ContentBits">
    <vt:lpwstr>0</vt:lpwstr>
  </property>
</Properties>
</file>